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7" r:id="rId2"/>
    <p:sldId id="289" r:id="rId3"/>
    <p:sldId id="305" r:id="rId4"/>
    <p:sldId id="258" r:id="rId5"/>
    <p:sldId id="259" r:id="rId6"/>
    <p:sldId id="260" r:id="rId7"/>
    <p:sldId id="280" r:id="rId8"/>
    <p:sldId id="297" r:id="rId9"/>
    <p:sldId id="298" r:id="rId10"/>
    <p:sldId id="299" r:id="rId11"/>
    <p:sldId id="300" r:id="rId12"/>
    <p:sldId id="301" r:id="rId13"/>
    <p:sldId id="344" r:id="rId14"/>
    <p:sldId id="347" r:id="rId15"/>
    <p:sldId id="302" r:id="rId16"/>
    <p:sldId id="361" r:id="rId17"/>
    <p:sldId id="268" r:id="rId18"/>
    <p:sldId id="303" r:id="rId19"/>
    <p:sldId id="307" r:id="rId20"/>
    <p:sldId id="274" r:id="rId21"/>
    <p:sldId id="272" r:id="rId22"/>
    <p:sldId id="276" r:id="rId23"/>
    <p:sldId id="277" r:id="rId24"/>
    <p:sldId id="278" r:id="rId25"/>
    <p:sldId id="284" r:id="rId26"/>
    <p:sldId id="310" r:id="rId27"/>
    <p:sldId id="330" r:id="rId28"/>
    <p:sldId id="308" r:id="rId29"/>
    <p:sldId id="288" r:id="rId30"/>
    <p:sldId id="362" r:id="rId31"/>
    <p:sldId id="285" r:id="rId32"/>
    <p:sldId id="30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3ED0"/>
    <a:srgbClr val="2330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2" autoAdjust="0"/>
    <p:restoredTop sz="94694"/>
  </p:normalViewPr>
  <p:slideViewPr>
    <p:cSldViewPr snapToGrid="0">
      <p:cViewPr varScale="1">
        <p:scale>
          <a:sx n="81" d="100"/>
          <a:sy n="81" d="100"/>
        </p:scale>
        <p:origin x="45" y="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9844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86663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814240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F6E92-38E5-FA4C-BF11-4F7A6F24D35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53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29500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‘</a:t>
            </a:r>
            <a:r>
              <a:rPr lang="ko-KR" altLang="en-US" dirty="0" smtClean="0"/>
              <a:t>이곳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로 </a:t>
            </a:r>
            <a:r>
              <a:rPr lang="en-US" altLang="ko-KR" dirty="0" err="1" smtClean="0"/>
              <a:t>lingt</a:t>
            </a:r>
            <a:r>
              <a:rPr lang="ko-KR" altLang="en-US" dirty="0" smtClean="0"/>
              <a:t>사이트를 걸어 선생님의  </a:t>
            </a:r>
            <a:r>
              <a:rPr lang="en-US" altLang="ko-KR" dirty="0" err="1" smtClean="0"/>
              <a:t>lingt</a:t>
            </a:r>
            <a:r>
              <a:rPr lang="ko-KR" altLang="en-US" dirty="0" smtClean="0"/>
              <a:t> 페이지로 가게 해 주세요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저의 링그트 페이지로 가는 것은 삭제하였습니다</a:t>
            </a:r>
            <a:r>
              <a:rPr lang="en-US" altLang="ko-KR" dirty="0" smtClean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 들어가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놓고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학생들도 따라 읽어 녹음하게 할 수 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** </a:t>
            </a:r>
            <a:r>
              <a:rPr lang="ko-KR" altLang="en-US" dirty="0" smtClean="0"/>
              <a:t>제  원본에는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이곳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를 걸어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 을 연결해 놓았습니다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지금은 </a:t>
            </a:r>
            <a:r>
              <a:rPr lang="en-US" altLang="ko-KR" dirty="0" smtClean="0"/>
              <a:t>remove</a:t>
            </a:r>
            <a:r>
              <a:rPr lang="ko-KR" altLang="en-US" dirty="0" smtClean="0"/>
              <a:t>한 상태입니다</a:t>
            </a:r>
            <a:r>
              <a:rPr lang="en-US" altLang="ko-KR" dirty="0" smtClean="0"/>
              <a:t>.)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smtClean="0"/>
              <a:t> 제 구글 어카운트를 쉐어하면 선생님들이 확인이 가능치 않으므로 옆에 워드 파일을 </a:t>
            </a:r>
            <a:r>
              <a:rPr lang="en-US" altLang="ko-KR" dirty="0" smtClean="0"/>
              <a:t>attach </a:t>
            </a:r>
            <a:r>
              <a:rPr lang="ko-KR" altLang="en-US" dirty="0" smtClean="0"/>
              <a:t>해 놓았습니다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이 워드 파일을 쓰셔도 되고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으로 만드시면 온라인 수업 시 학생들의 결과를 바로 확인할 수 있게 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** </a:t>
            </a:r>
            <a:r>
              <a:rPr lang="ko-KR" altLang="en-US" dirty="0" smtClean="0"/>
              <a:t>제  원본에는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이곳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를 걸어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 을 연결해 놓았습니다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지금은 </a:t>
            </a:r>
            <a:r>
              <a:rPr lang="en-US" altLang="ko-KR" dirty="0" smtClean="0"/>
              <a:t>remove</a:t>
            </a:r>
            <a:r>
              <a:rPr lang="ko-KR" altLang="en-US" dirty="0" smtClean="0"/>
              <a:t>한 상태입니다</a:t>
            </a:r>
            <a:r>
              <a:rPr lang="en-US" altLang="ko-KR" dirty="0" smtClean="0"/>
              <a:t>.)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smtClean="0"/>
              <a:t> 제 구글 어카운트를 쉐어하면 선생님들이 확인이 가능치 않으므로 옆에 워드 파일을 </a:t>
            </a:r>
            <a:r>
              <a:rPr lang="en-US" altLang="ko-KR" dirty="0" smtClean="0"/>
              <a:t>attach </a:t>
            </a:r>
            <a:r>
              <a:rPr lang="ko-KR" altLang="en-US" dirty="0" smtClean="0"/>
              <a:t>해 놓았습니다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이 워드 파일을 쓰셔도 되고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으로 만드시면 온라인 수업 시 학생들의 결과를 바로 확인할 수 있게 됩니다</a:t>
            </a:r>
            <a:r>
              <a:rPr lang="en-US" altLang="ko-KR" dirty="0" smtClean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991819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87250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4242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7378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57415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49180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171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FA16-E1FD-5148-AB1D-E997E471B1B2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19164-C2A3-B847-AA65-63484173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78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iff"/><Relationship Id="rId13" Type="http://schemas.openxmlformats.org/officeDocument/2006/relationships/image" Target="../media/image29.tiff"/><Relationship Id="rId3" Type="http://schemas.openxmlformats.org/officeDocument/2006/relationships/image" Target="../media/image19.png"/><Relationship Id="rId7" Type="http://schemas.openxmlformats.org/officeDocument/2006/relationships/image" Target="../media/image23.tiff"/><Relationship Id="rId12" Type="http://schemas.openxmlformats.org/officeDocument/2006/relationships/image" Target="../media/image28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tiff"/><Relationship Id="rId11" Type="http://schemas.openxmlformats.org/officeDocument/2006/relationships/image" Target="../media/image27.tiff"/><Relationship Id="rId5" Type="http://schemas.openxmlformats.org/officeDocument/2006/relationships/image" Target="../media/image21.tiff"/><Relationship Id="rId15" Type="http://schemas.openxmlformats.org/officeDocument/2006/relationships/image" Target="../media/image31.tiff"/><Relationship Id="rId10" Type="http://schemas.openxmlformats.org/officeDocument/2006/relationships/image" Target="../media/image26.tiff"/><Relationship Id="rId4" Type="http://schemas.openxmlformats.org/officeDocument/2006/relationships/image" Target="../media/image20.tiff"/><Relationship Id="rId9" Type="http://schemas.openxmlformats.org/officeDocument/2006/relationships/image" Target="../media/image25.tiff"/><Relationship Id="rId14" Type="http://schemas.openxmlformats.org/officeDocument/2006/relationships/image" Target="../media/image30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FiRS2XpVJ58" TargetMode="Externa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2.w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2.docx"/><Relationship Id="rId5" Type="http://schemas.openxmlformats.org/officeDocument/2006/relationships/oleObject" Target="../embeddings/oleObject2.bin"/><Relationship Id="rId4" Type="http://schemas.openxmlformats.org/officeDocument/2006/relationships/hyperlink" Target="https://youtu.be/d1_lwdSTWrE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kTTmjg7b_w" TargetMode="External"/><Relationship Id="rId2" Type="http://schemas.openxmlformats.org/officeDocument/2006/relationships/hyperlink" Target="https://youtu.be/FiRS2XpVJ5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nzc8?x=1jqt&amp;i=2tig8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1-2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29" y="439145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1508058"/>
            <a:ext cx="5879472" cy="3539430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여기는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어디예요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 err="1"/>
              <a:t>영화관이에요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>
                <a:solidFill>
                  <a:srgbClr val="0000FF"/>
                </a:solidFill>
              </a:rPr>
              <a:t>영화관에서 뭘 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>
                <a:solidFill>
                  <a:srgbClr val="000000"/>
                </a:solidFill>
              </a:rPr>
              <a:t>영화를 봐요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</a:p>
          <a:p>
            <a:endParaRPr lang="en-US" altLang="ko-KR" sz="2800" dirty="0">
              <a:solidFill>
                <a:srgbClr val="000000"/>
              </a:solidFill>
            </a:endParaRPr>
          </a:p>
          <a:p>
            <a:r>
              <a:rPr lang="ko-KR" altLang="en-US" sz="2800" dirty="0">
                <a:solidFill>
                  <a:srgbClr val="0000FF"/>
                </a:solidFill>
              </a:rPr>
              <a:t>영화관에서 뭘 먹어요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>
                <a:solidFill>
                  <a:srgbClr val="000000"/>
                </a:solidFill>
              </a:rPr>
              <a:t>팝콘을 먹어요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988BFF5-12F3-E547-9DFE-326215F81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5" y="476660"/>
            <a:ext cx="5876779" cy="45708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DD55D3C-F3B3-964F-84F5-8DDE0AE96685}"/>
              </a:ext>
            </a:extLst>
          </p:cNvPr>
          <p:cNvSpPr txBox="1"/>
          <p:nvPr/>
        </p:nvSpPr>
        <p:spPr>
          <a:xfrm>
            <a:off x="5327904" y="5047488"/>
            <a:ext cx="19507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" dirty="0"/>
              <a:t>123rf.com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325513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63F6DDC-B8E2-5D44-AA79-D85A54281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248" y="45242"/>
            <a:ext cx="7236538" cy="5941579"/>
          </a:xfrm>
          <a:prstGeom prst="rect">
            <a:avLst/>
          </a:prstGeom>
        </p:spPr>
      </p:pic>
      <p:cxnSp>
        <p:nvCxnSpPr>
          <p:cNvPr id="3" name="Straight Connector 2"/>
          <p:cNvCxnSpPr>
            <a:cxnSpLocks/>
          </p:cNvCxnSpPr>
          <p:nvPr/>
        </p:nvCxnSpPr>
        <p:spPr>
          <a:xfrm>
            <a:off x="4539219" y="2175214"/>
            <a:ext cx="1556781" cy="10369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>
            <a:off x="6727223" y="3316224"/>
            <a:ext cx="1441417" cy="19618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4679657" y="2175214"/>
            <a:ext cx="1303860" cy="10369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6727223" y="2145450"/>
            <a:ext cx="1526761" cy="21516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F6397970-927E-4748-81E1-B0AB6BD69857}"/>
              </a:ext>
            </a:extLst>
          </p:cNvPr>
          <p:cNvCxnSpPr>
            <a:cxnSpLocks/>
          </p:cNvCxnSpPr>
          <p:nvPr/>
        </p:nvCxnSpPr>
        <p:spPr>
          <a:xfrm>
            <a:off x="4539219" y="4249094"/>
            <a:ext cx="1466269" cy="10289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30046515-1DF0-9244-B639-E9617234E645}"/>
              </a:ext>
            </a:extLst>
          </p:cNvPr>
          <p:cNvCxnSpPr>
            <a:cxnSpLocks/>
          </p:cNvCxnSpPr>
          <p:nvPr/>
        </p:nvCxnSpPr>
        <p:spPr>
          <a:xfrm flipV="1">
            <a:off x="6727223" y="3212154"/>
            <a:ext cx="1506060" cy="2093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9B14B7A1-4FEE-A645-B3C6-83016A903CAC}"/>
              </a:ext>
            </a:extLst>
          </p:cNvPr>
          <p:cNvCxnSpPr>
            <a:cxnSpLocks/>
          </p:cNvCxnSpPr>
          <p:nvPr/>
        </p:nvCxnSpPr>
        <p:spPr>
          <a:xfrm flipV="1">
            <a:off x="4620423" y="4297140"/>
            <a:ext cx="1303860" cy="10369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403F1008-8829-D441-BFB1-F60585F401BE}"/>
              </a:ext>
            </a:extLst>
          </p:cNvPr>
          <p:cNvCxnSpPr>
            <a:cxnSpLocks/>
          </p:cNvCxnSpPr>
          <p:nvPr/>
        </p:nvCxnSpPr>
        <p:spPr>
          <a:xfrm flipV="1">
            <a:off x="6727223" y="2175214"/>
            <a:ext cx="1441417" cy="2093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99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text, refrigerator, photo, many&#10;&#10;Description automatically generated">
            <a:extLst>
              <a:ext uri="{FF2B5EF4-FFF2-40B4-BE49-F238E27FC236}">
                <a16:creationId xmlns="" xmlns:a16="http://schemas.microsoft.com/office/drawing/2014/main" id="{7F894854-76DF-934F-8405-8C5D6C620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328243"/>
            <a:ext cx="8636000" cy="5854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02256" y="3065103"/>
            <a:ext cx="4657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동물원에서 사진을 찍어요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44638" y="3048020"/>
            <a:ext cx="534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놀이공원에서 놀이 기구를 타요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63800" y="5540854"/>
            <a:ext cx="431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가게에서 장난감을 사요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E54B242-A017-E24A-9527-0CBC571CF35E}"/>
              </a:ext>
            </a:extLst>
          </p:cNvPr>
          <p:cNvSpPr txBox="1"/>
          <p:nvPr/>
        </p:nvSpPr>
        <p:spPr>
          <a:xfrm>
            <a:off x="6792977" y="5535774"/>
            <a:ext cx="4657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영화관에서 영화를 봐요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6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5115087"/>
              </p:ext>
            </p:extLst>
          </p:nvPr>
        </p:nvGraphicFramePr>
        <p:xfrm>
          <a:off x="271802" y="292108"/>
          <a:ext cx="11697840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200" dirty="0">
                          <a:solidFill>
                            <a:srgbClr val="FC0280"/>
                          </a:solidFill>
                        </a:rPr>
                        <a:t>       </a:t>
                      </a:r>
                      <a:r>
                        <a:rPr lang="en-US" altLang="ko-KR" sz="3200" dirty="0">
                          <a:solidFill>
                            <a:srgbClr val="FC0280"/>
                          </a:solidFill>
                        </a:rPr>
                        <a:t>‘</a:t>
                      </a:r>
                      <a:r>
                        <a:rPr lang="ko-KR" altLang="en-US" sz="3200" dirty="0" err="1">
                          <a:solidFill>
                            <a:srgbClr val="FC0280"/>
                          </a:solidFill>
                        </a:rPr>
                        <a:t>ㅂ</a:t>
                      </a:r>
                      <a:r>
                        <a:rPr lang="en-US" altLang="ko-KR" sz="3200" dirty="0">
                          <a:solidFill>
                            <a:srgbClr val="FC0280"/>
                          </a:solidFill>
                        </a:rPr>
                        <a:t>’</a:t>
                      </a:r>
                      <a:r>
                        <a:rPr lang="ko-KR" altLang="en-US" sz="3200" dirty="0">
                          <a:solidFill>
                            <a:srgbClr val="FC0280"/>
                          </a:solidFill>
                        </a:rPr>
                        <a:t> 불규칙</a:t>
                      </a:r>
                      <a:endParaRPr lang="en-US" sz="3200" b="1" dirty="0">
                        <a:solidFill>
                          <a:srgbClr val="FC028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007B521F-E608-B044-9453-00CF28A12391}"/>
              </a:ext>
            </a:extLst>
          </p:cNvPr>
          <p:cNvSpPr/>
          <p:nvPr/>
        </p:nvSpPr>
        <p:spPr>
          <a:xfrm>
            <a:off x="3357108" y="1111059"/>
            <a:ext cx="4042488" cy="96533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Box 2">
            <a:extLst>
              <a:ext uri="{FF2B5EF4-FFF2-40B4-BE49-F238E27FC236}">
                <a16:creationId xmlns="" xmlns:a16="http://schemas.microsoft.com/office/drawing/2014/main" id="{DDBE55C8-5305-4C48-880A-DD7F82BC5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7161" y="2602226"/>
            <a:ext cx="133985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가</a:t>
            </a: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깝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어</a:t>
            </a: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렵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쉽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춥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덥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8E203FD2-B940-FA4A-A6A7-CA8B4AF97BDE}"/>
              </a:ext>
            </a:extLst>
          </p:cNvPr>
          <p:cNvCxnSpPr/>
          <p:nvPr/>
        </p:nvCxnSpPr>
        <p:spPr>
          <a:xfrm>
            <a:off x="2458776" y="2602226"/>
            <a:ext cx="15489" cy="3084512"/>
          </a:xfrm>
          <a:prstGeom prst="line">
            <a:avLst/>
          </a:prstGeom>
          <a:ln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Box 2">
            <a:extLst>
              <a:ext uri="{FF2B5EF4-FFF2-40B4-BE49-F238E27FC236}">
                <a16:creationId xmlns="" xmlns:a16="http://schemas.microsoft.com/office/drawing/2014/main" id="{3AD60AD3-D9D9-BA46-8CAD-A63279430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3157" y="1128261"/>
            <a:ext cx="27059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r>
              <a:rPr kumimoji="0" lang="en-US" altLang="ko-KR" sz="2400" dirty="0">
                <a:latin typeface="+mn-lt"/>
                <a:ea typeface="나눔고딕"/>
                <a:cs typeface="나눔고딕"/>
              </a:rPr>
              <a:t>/</a:t>
            </a:r>
            <a:r>
              <a:rPr kumimoji="0" lang="ko-KR" altLang="en-US" sz="24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ㅂ</a:t>
            </a:r>
            <a:r>
              <a:rPr kumimoji="0" lang="en-US" altLang="ko-KR" sz="2400" dirty="0">
                <a:latin typeface="+mn-lt"/>
                <a:ea typeface="나눔고딕"/>
                <a:cs typeface="나눔고딕"/>
              </a:rPr>
              <a:t>/ in stem  </a:t>
            </a:r>
            <a:r>
              <a:rPr kumimoji="0" lang="en-US" altLang="ko-KR" sz="2400" dirty="0">
                <a:latin typeface="+mn-lt"/>
                <a:ea typeface="나눔고딕"/>
                <a:cs typeface="나눔고딕"/>
                <a:sym typeface="Wingdings" charset="0"/>
              </a:rPr>
              <a:t>  </a:t>
            </a:r>
            <a:r>
              <a:rPr kumimoji="0" lang="ko-KR" altLang="en-US" sz="2400" dirty="0">
                <a:solidFill>
                  <a:srgbClr val="0080FF"/>
                </a:solidFill>
                <a:latin typeface="+mn-lt"/>
                <a:ea typeface="나눔고딕"/>
                <a:cs typeface="나눔고딕"/>
                <a:sym typeface="Wingdings" charset="0"/>
              </a:rPr>
              <a:t>우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68CC7AB3-7AD6-8842-95B8-00E04DD4D3B3}"/>
              </a:ext>
            </a:extLst>
          </p:cNvPr>
          <p:cNvCxnSpPr/>
          <p:nvPr/>
        </p:nvCxnSpPr>
        <p:spPr>
          <a:xfrm flipV="1">
            <a:off x="3059435" y="2861045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01EC7549-1899-7545-ADBE-5873C85641FC}"/>
              </a:ext>
            </a:extLst>
          </p:cNvPr>
          <p:cNvCxnSpPr/>
          <p:nvPr/>
        </p:nvCxnSpPr>
        <p:spPr>
          <a:xfrm flipV="1">
            <a:off x="3059435" y="3509111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0EB21B41-1BFB-D44A-8B31-B4A055A3963F}"/>
              </a:ext>
            </a:extLst>
          </p:cNvPr>
          <p:cNvCxnSpPr/>
          <p:nvPr/>
        </p:nvCxnSpPr>
        <p:spPr>
          <a:xfrm flipV="1">
            <a:off x="3059435" y="4141686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C9225CED-BD4F-7D47-B280-017115748922}"/>
              </a:ext>
            </a:extLst>
          </p:cNvPr>
          <p:cNvCxnSpPr/>
          <p:nvPr/>
        </p:nvCxnSpPr>
        <p:spPr>
          <a:xfrm flipV="1">
            <a:off x="3059435" y="4805242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E6832379-5D27-214F-8EF5-C41FF58A45D1}"/>
              </a:ext>
            </a:extLst>
          </p:cNvPr>
          <p:cNvCxnSpPr/>
          <p:nvPr/>
        </p:nvCxnSpPr>
        <p:spPr>
          <a:xfrm flipV="1">
            <a:off x="3059435" y="5437818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9FC87B8-5885-BB49-ADD1-78D6BA664FEA}"/>
              </a:ext>
            </a:extLst>
          </p:cNvPr>
          <p:cNvSpPr txBox="1"/>
          <p:nvPr/>
        </p:nvSpPr>
        <p:spPr>
          <a:xfrm>
            <a:off x="4043157" y="2599435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가까우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A73E98A-CB3B-FC41-8143-8EE047EA6002}"/>
              </a:ext>
            </a:extLst>
          </p:cNvPr>
          <p:cNvSpPr txBox="1"/>
          <p:nvPr/>
        </p:nvSpPr>
        <p:spPr>
          <a:xfrm>
            <a:off x="4043157" y="3247501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어려우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7F33999-CDA3-D547-8AF0-7AD6C3680032}"/>
              </a:ext>
            </a:extLst>
          </p:cNvPr>
          <p:cNvSpPr txBox="1"/>
          <p:nvPr/>
        </p:nvSpPr>
        <p:spPr>
          <a:xfrm>
            <a:off x="4043157" y="5186346"/>
            <a:ext cx="859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더우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99CE208-B28B-7E46-BD0E-71C24EAE4056}"/>
              </a:ext>
            </a:extLst>
          </p:cNvPr>
          <p:cNvSpPr txBox="1"/>
          <p:nvPr/>
        </p:nvSpPr>
        <p:spPr>
          <a:xfrm>
            <a:off x="4043157" y="4543632"/>
            <a:ext cx="859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추우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28D1CD1-860C-E044-A93C-CDD4E88D79A0}"/>
              </a:ext>
            </a:extLst>
          </p:cNvPr>
          <p:cNvSpPr txBox="1"/>
          <p:nvPr/>
        </p:nvSpPr>
        <p:spPr>
          <a:xfrm>
            <a:off x="4037379" y="3880076"/>
            <a:ext cx="859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쉬우</a:t>
            </a:r>
          </a:p>
        </p:txBody>
      </p:sp>
      <p:sp>
        <p:nvSpPr>
          <p:cNvPr id="20" name="AutoShape 6">
            <a:extLst>
              <a:ext uri="{FF2B5EF4-FFF2-40B4-BE49-F238E27FC236}">
                <a16:creationId xmlns="" xmlns:a16="http://schemas.microsoft.com/office/drawing/2014/main" id="{4C6A6AB9-3C79-9241-9A49-89D89F552825}"/>
              </a:ext>
            </a:extLst>
          </p:cNvPr>
          <p:cNvSpPr>
            <a:spLocks/>
          </p:cNvSpPr>
          <p:nvPr/>
        </p:nvSpPr>
        <p:spPr bwMode="auto">
          <a:xfrm>
            <a:off x="5364825" y="2681176"/>
            <a:ext cx="488950" cy="2906712"/>
          </a:xfrm>
          <a:prstGeom prst="rightBrace">
            <a:avLst>
              <a:gd name="adj1" fmla="val 4954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latinLnBrk="0"/>
            <a:endParaRPr kumimoji="0" lang="en-US" altLang="ko-KR" sz="2400">
              <a:latin typeface="Tahoma" charset="0"/>
              <a:cs typeface="Arial" charset="0"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="" xmlns:a16="http://schemas.microsoft.com/office/drawing/2014/main" id="{71CA93DA-91C8-184A-AB54-8B36F0695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0206" y="1574436"/>
            <a:ext cx="21088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r>
              <a:rPr kumimoji="0" lang="ko-KR" altLang="en-US" sz="2400" dirty="0">
                <a:latin typeface="+mn-lt"/>
                <a:ea typeface="나눔고딕"/>
                <a:cs typeface="나눔고딕"/>
                <a:sym typeface="Wingdings" charset="0"/>
              </a:rPr>
              <a:t>우 </a:t>
            </a:r>
            <a:r>
              <a:rPr kumimoji="0" lang="ko-KR" altLang="ko-KR" sz="2400" dirty="0">
                <a:latin typeface="+mn-lt"/>
                <a:ea typeface="나눔고딕"/>
                <a:cs typeface="나눔고딕"/>
                <a:sym typeface="Wingdings" charset="0"/>
              </a:rPr>
              <a:t>+</a:t>
            </a:r>
            <a:r>
              <a:rPr kumimoji="0" lang="ko-KR" altLang="en-US" sz="2400" dirty="0">
                <a:latin typeface="+mn-lt"/>
                <a:ea typeface="나눔고딕"/>
                <a:cs typeface="나눔고딕"/>
                <a:sym typeface="Wingdings" charset="0"/>
              </a:rPr>
              <a:t> 어 </a:t>
            </a:r>
            <a:r>
              <a:rPr kumimoji="0" lang="en-US" altLang="ko-KR" sz="2400" dirty="0">
                <a:latin typeface="+mn-lt"/>
                <a:ea typeface="나눔고딕"/>
                <a:cs typeface="나눔고딕"/>
                <a:sym typeface="Wingdings" charset="0"/>
              </a:rPr>
              <a:t>  </a:t>
            </a:r>
            <a:r>
              <a:rPr kumimoji="0" lang="ko-KR" altLang="en-US" sz="2400" dirty="0">
                <a:solidFill>
                  <a:srgbClr val="0080FF"/>
                </a:solidFill>
                <a:latin typeface="+mn-lt"/>
                <a:ea typeface="나눔고딕"/>
                <a:cs typeface="나눔고딕"/>
                <a:sym typeface="Wingdings" charset="0"/>
              </a:rPr>
              <a:t>워</a:t>
            </a:r>
          </a:p>
        </p:txBody>
      </p:sp>
      <p:sp>
        <p:nvSpPr>
          <p:cNvPr id="22" name="Text Box 5">
            <a:extLst>
              <a:ext uri="{FF2B5EF4-FFF2-40B4-BE49-F238E27FC236}">
                <a16:creationId xmlns="" xmlns:a16="http://schemas.microsoft.com/office/drawing/2014/main" id="{6CFD9C07-0BB7-8B4B-B9E4-A3388BE1C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36" y="3887505"/>
            <a:ext cx="1281112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280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+</a:t>
            </a:r>
            <a:r>
              <a:rPr kumimoji="0" lang="en-US" altLang="ko-KR" sz="2800">
                <a:solidFill>
                  <a:srgbClr val="000000"/>
                </a:solidFill>
                <a:latin typeface="나눔고딕"/>
                <a:ea typeface="나눔고딕"/>
                <a:cs typeface="나눔고딕"/>
                <a:sym typeface="Wingdings" charset="0"/>
              </a:rPr>
              <a:t> </a:t>
            </a:r>
            <a:r>
              <a:rPr kumimoji="0" lang="ko-KR" altLang="en-US" sz="2800">
                <a:solidFill>
                  <a:srgbClr val="000000"/>
                </a:solidFill>
                <a:latin typeface="나눔고딕"/>
                <a:ea typeface="나눔고딕"/>
                <a:cs typeface="나눔고딕"/>
                <a:sym typeface="Wingdings" charset="0"/>
              </a:rPr>
              <a:t>어요</a:t>
            </a:r>
            <a:endParaRPr kumimoji="0" lang="ko-KR" altLang="en-US" sz="2800">
              <a:solidFill>
                <a:srgbClr val="00000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10572EE8-70C5-2340-9691-6DE6FDFC4198}"/>
              </a:ext>
            </a:extLst>
          </p:cNvPr>
          <p:cNvSpPr txBox="1"/>
          <p:nvPr/>
        </p:nvSpPr>
        <p:spPr>
          <a:xfrm>
            <a:off x="7572041" y="2609573"/>
            <a:ext cx="1534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가까워요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CF5B3F6-D801-F849-AD1B-4F59D883A715}"/>
              </a:ext>
            </a:extLst>
          </p:cNvPr>
          <p:cNvSpPr txBox="1"/>
          <p:nvPr/>
        </p:nvSpPr>
        <p:spPr>
          <a:xfrm>
            <a:off x="7572041" y="3234556"/>
            <a:ext cx="1534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어려워요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D40BEE4D-9F99-214B-A37A-8FEE2C8C9CBA}"/>
              </a:ext>
            </a:extLst>
          </p:cNvPr>
          <p:cNvSpPr txBox="1"/>
          <p:nvPr/>
        </p:nvSpPr>
        <p:spPr>
          <a:xfrm>
            <a:off x="7738665" y="3880076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쉬워요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9CF7755-8870-B84A-8667-0565CD4E3739}"/>
              </a:ext>
            </a:extLst>
          </p:cNvPr>
          <p:cNvSpPr txBox="1"/>
          <p:nvPr/>
        </p:nvSpPr>
        <p:spPr>
          <a:xfrm>
            <a:off x="7738665" y="4543632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추워요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A08B706-0564-4F4F-8C5F-2FE92CC96922}"/>
              </a:ext>
            </a:extLst>
          </p:cNvPr>
          <p:cNvSpPr txBox="1"/>
          <p:nvPr/>
        </p:nvSpPr>
        <p:spPr>
          <a:xfrm>
            <a:off x="7738665" y="5167412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더워요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088C3556-9386-4B45-82F7-64FE79DD0088}"/>
              </a:ext>
            </a:extLst>
          </p:cNvPr>
          <p:cNvSpPr/>
          <p:nvPr/>
        </p:nvSpPr>
        <p:spPr>
          <a:xfrm>
            <a:off x="7334255" y="2505171"/>
            <a:ext cx="1970689" cy="3273029"/>
          </a:xfrm>
          <a:prstGeom prst="roundRect">
            <a:avLst/>
          </a:prstGeom>
          <a:noFill/>
          <a:ln w="38100" cmpd="sng">
            <a:solidFill>
              <a:srgbClr val="FF00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35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5" grpId="0"/>
      <p:bldP spid="16" grpId="0"/>
      <p:bldP spid="17" grpId="0"/>
      <p:bldP spid="18" grpId="0"/>
      <p:bldP spid="19" grpId="0"/>
      <p:bldP spid="20" grpId="0" animBg="1"/>
      <p:bldP spid="21" grpId="0"/>
      <p:bldP spid="22" grpId="0" animBg="1"/>
      <p:bldP spid="23" grpId="0"/>
      <p:bldP spid="24" grpId="0"/>
      <p:bldP spid="25" grpId="0"/>
      <p:bldP spid="26" grpId="0"/>
      <p:bldP spid="27" grpId="0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0056557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  </a:t>
                      </a:r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altLang="ko-KR" sz="2800" dirty="0">
                          <a:solidFill>
                            <a:srgbClr val="FC0280"/>
                          </a:solidFill>
                        </a:rPr>
                        <a:t>‘</a:t>
                      </a:r>
                      <a:r>
                        <a:rPr lang="ko-KR" altLang="en-US" sz="2800" dirty="0" err="1">
                          <a:solidFill>
                            <a:srgbClr val="FC0280"/>
                          </a:solidFill>
                        </a:rPr>
                        <a:t>ㅂ</a:t>
                      </a:r>
                      <a:r>
                        <a:rPr lang="en-US" altLang="ko-KR" sz="2800" dirty="0">
                          <a:solidFill>
                            <a:srgbClr val="FC0280"/>
                          </a:solidFill>
                        </a:rPr>
                        <a:t>’</a:t>
                      </a:r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 불규칙</a:t>
                      </a:r>
                      <a:endParaRPr lang="en-US" sz="2600" b="1" dirty="0">
                        <a:solidFill>
                          <a:srgbClr val="0000FF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12C5BE48-EBC3-BC43-9F7A-FD496EE53D44}"/>
              </a:ext>
            </a:extLst>
          </p:cNvPr>
          <p:cNvSpPr/>
          <p:nvPr/>
        </p:nvSpPr>
        <p:spPr>
          <a:xfrm>
            <a:off x="1756652" y="1033744"/>
            <a:ext cx="8273528" cy="58032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EEB5B34-6654-9146-81DC-A94BF2E334B1}"/>
              </a:ext>
            </a:extLst>
          </p:cNvPr>
          <p:cNvSpPr txBox="1"/>
          <p:nvPr/>
        </p:nvSpPr>
        <p:spPr>
          <a:xfrm>
            <a:off x="1851100" y="1101714"/>
            <a:ext cx="8085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ea typeface="나눔고딕"/>
                <a:cs typeface="나눔고딕"/>
              </a:rPr>
              <a:t>Let’s practice!</a:t>
            </a:r>
            <a:endParaRPr lang="en-US" sz="2200" dirty="0">
              <a:solidFill>
                <a:srgbClr val="FF0080"/>
              </a:solidFill>
              <a:ea typeface="나눔고딕"/>
              <a:cs typeface="나눔고딕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51F53C84-2170-3446-9315-6DCF94C82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0133" y="2049326"/>
            <a:ext cx="1339850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</a:t>
            </a: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깝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어</a:t>
            </a: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렵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쉽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춥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덥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  <a:endParaRPr lang="en-US" altLang="ko-KR" sz="2800" dirty="0">
              <a:latin typeface="나눔고딕"/>
              <a:ea typeface="나눔고딕"/>
              <a:cs typeface="나눔고딕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좁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  <a:endParaRPr lang="en-US" altLang="ko-KR" sz="28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2B7EDD77-124C-F748-AD7B-54D918E8DAA1}"/>
              </a:ext>
            </a:extLst>
          </p:cNvPr>
          <p:cNvCxnSpPr/>
          <p:nvPr/>
        </p:nvCxnSpPr>
        <p:spPr>
          <a:xfrm>
            <a:off x="5389425" y="2331417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387A8AA5-B2BE-CE45-B3C8-71191DA580EE}"/>
              </a:ext>
            </a:extLst>
          </p:cNvPr>
          <p:cNvCxnSpPr/>
          <p:nvPr/>
        </p:nvCxnSpPr>
        <p:spPr>
          <a:xfrm>
            <a:off x="5389425" y="2948504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D8AAE980-3055-184D-8D52-D2D02ED3520D}"/>
              </a:ext>
            </a:extLst>
          </p:cNvPr>
          <p:cNvCxnSpPr/>
          <p:nvPr/>
        </p:nvCxnSpPr>
        <p:spPr>
          <a:xfrm>
            <a:off x="5389425" y="3583576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BE417C39-4049-2543-B7E5-1B9494BEAF3C}"/>
              </a:ext>
            </a:extLst>
          </p:cNvPr>
          <p:cNvCxnSpPr/>
          <p:nvPr/>
        </p:nvCxnSpPr>
        <p:spPr>
          <a:xfrm>
            <a:off x="5389425" y="4218647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A78C47B5-607B-A144-8BBA-DB1CBADC893D}"/>
              </a:ext>
            </a:extLst>
          </p:cNvPr>
          <p:cNvCxnSpPr/>
          <p:nvPr/>
        </p:nvCxnSpPr>
        <p:spPr>
          <a:xfrm>
            <a:off x="5389425" y="4869210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9A296FFF-96BC-1C4F-84C2-A91B806AA26D}"/>
              </a:ext>
            </a:extLst>
          </p:cNvPr>
          <p:cNvCxnSpPr/>
          <p:nvPr/>
        </p:nvCxnSpPr>
        <p:spPr>
          <a:xfrm>
            <a:off x="5389425" y="5535259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8381489-1915-294F-A1F1-5C973037882D}"/>
              </a:ext>
            </a:extLst>
          </p:cNvPr>
          <p:cNvSpPr txBox="1"/>
          <p:nvPr/>
        </p:nvSpPr>
        <p:spPr>
          <a:xfrm>
            <a:off x="6920904" y="2050876"/>
            <a:ext cx="1534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가까워요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B999279-9798-2D4D-8461-8607BBA77565}"/>
              </a:ext>
            </a:extLst>
          </p:cNvPr>
          <p:cNvSpPr txBox="1"/>
          <p:nvPr/>
        </p:nvSpPr>
        <p:spPr>
          <a:xfrm>
            <a:off x="6920904" y="2727054"/>
            <a:ext cx="1534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어려워요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B04F26B-2D87-9648-A577-A645B51CE7F4}"/>
              </a:ext>
            </a:extLst>
          </p:cNvPr>
          <p:cNvSpPr txBox="1"/>
          <p:nvPr/>
        </p:nvSpPr>
        <p:spPr>
          <a:xfrm>
            <a:off x="7104282" y="3321966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쉬워요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8D87680-FD67-CC4E-AC41-987C3EB42508}"/>
              </a:ext>
            </a:extLst>
          </p:cNvPr>
          <p:cNvSpPr txBox="1"/>
          <p:nvPr/>
        </p:nvSpPr>
        <p:spPr>
          <a:xfrm>
            <a:off x="7104282" y="3957037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추워요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5580A96-73BA-2E40-9EF8-FE2C5569919B}"/>
              </a:ext>
            </a:extLst>
          </p:cNvPr>
          <p:cNvSpPr txBox="1"/>
          <p:nvPr/>
        </p:nvSpPr>
        <p:spPr>
          <a:xfrm>
            <a:off x="7104282" y="4607600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더워요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08FBE2E-2AA6-B342-BBD2-FA9B3314F84D}"/>
              </a:ext>
            </a:extLst>
          </p:cNvPr>
          <p:cNvSpPr txBox="1"/>
          <p:nvPr/>
        </p:nvSpPr>
        <p:spPr>
          <a:xfrm>
            <a:off x="7104282" y="5273649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좁아요</a:t>
            </a:r>
          </a:p>
        </p:txBody>
      </p:sp>
    </p:spTree>
    <p:extLst>
      <p:ext uri="{BB962C8B-B14F-4D97-AF65-F5344CB8AC3E}">
        <p14:creationId xmlns:p14="http://schemas.microsoft.com/office/powerpoint/2010/main" val="235886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4E76209-3768-1C46-86BF-6BF836BAC4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18176" cy="24699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B9E5425-C770-394E-9B23-5600260484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512" y="2322094"/>
            <a:ext cx="8057122" cy="37942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00753" y="2927966"/>
            <a:ext cx="1024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추워요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74613" y="4219232"/>
            <a:ext cx="1024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불어요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56383" y="5491388"/>
            <a:ext cx="1281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귀여워요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5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346866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The clausal connective </a:t>
                      </a:r>
                      <a:r>
                        <a:rPr kumimoji="0" lang="en-US" altLang="ko-KR" sz="2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ko-KR" altLang="en-US" sz="2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아</a:t>
                      </a:r>
                      <a:r>
                        <a:rPr kumimoji="0" lang="en-US" altLang="ko-KR" sz="2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2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FF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어서</a:t>
                      </a:r>
                      <a:r>
                        <a:rPr kumimoji="0" lang="ko-KR" altLang="en-US" sz="2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(cause)</a:t>
                      </a:r>
                      <a:endParaRPr kumimoji="0" lang="en-U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80FF"/>
                        </a:solidFill>
                        <a:effectLst/>
                        <a:uLnTx/>
                        <a:uFillTx/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F57910B8-A109-4749-890F-FB81B9DF107B}"/>
              </a:ext>
            </a:extLst>
          </p:cNvPr>
          <p:cNvSpPr/>
          <p:nvPr/>
        </p:nvSpPr>
        <p:spPr>
          <a:xfrm>
            <a:off x="5554652" y="3680063"/>
            <a:ext cx="3993728" cy="5847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700" dirty="0">
                <a:solidFill>
                  <a:schemeClr val="tx1"/>
                </a:solidFill>
              </a:rPr>
              <a:t>빵을 먹었어요</a:t>
            </a:r>
            <a:r>
              <a:rPr lang="en-US" altLang="ko-KR" sz="2700" dirty="0">
                <a:solidFill>
                  <a:schemeClr val="tx1"/>
                </a:solidFill>
              </a:rPr>
              <a:t>.</a:t>
            </a:r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E71D7551-FF81-334E-881E-B2071419DD3B}"/>
              </a:ext>
            </a:extLst>
          </p:cNvPr>
          <p:cNvSpPr/>
          <p:nvPr/>
        </p:nvSpPr>
        <p:spPr>
          <a:xfrm>
            <a:off x="3068245" y="3680063"/>
            <a:ext cx="2503861" cy="5847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700" dirty="0">
                <a:solidFill>
                  <a:schemeClr val="tx1"/>
                </a:solidFill>
              </a:rPr>
              <a:t>배가 고</a:t>
            </a:r>
            <a:r>
              <a:rPr lang="ko-KR" altLang="en-US" sz="2700" dirty="0">
                <a:solidFill>
                  <a:srgbClr val="FE3ED0"/>
                </a:solidFill>
              </a:rPr>
              <a:t>파서</a:t>
            </a:r>
            <a:endParaRPr lang="en-US" sz="2700" dirty="0">
              <a:solidFill>
                <a:srgbClr val="FE3ED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400BEA8-2353-3644-9AFC-6FB61C72E072}"/>
              </a:ext>
            </a:extLst>
          </p:cNvPr>
          <p:cNvSpPr txBox="1"/>
          <p:nvPr/>
        </p:nvSpPr>
        <p:spPr>
          <a:xfrm>
            <a:off x="3331819" y="2745159"/>
            <a:ext cx="5763212" cy="523220"/>
          </a:xfrm>
          <a:prstGeom prst="rect">
            <a:avLst/>
          </a:prstGeom>
          <a:solidFill>
            <a:srgbClr val="DBEEF4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Cause</a:t>
            </a:r>
            <a:r>
              <a:rPr lang="ko-KR" altLang="en-US" sz="2800" dirty="0"/>
              <a:t> </a:t>
            </a:r>
            <a:r>
              <a:rPr lang="en-US" sz="2800" dirty="0"/>
              <a:t> -</a:t>
            </a:r>
            <a:r>
              <a:rPr lang="ko-KR" altLang="en-US" sz="2800" dirty="0" smtClean="0">
                <a:solidFill>
                  <a:srgbClr val="FF0080"/>
                </a:solidFill>
              </a:rPr>
              <a:t>아</a:t>
            </a:r>
            <a:r>
              <a:rPr lang="en-US" altLang="ko-KR" sz="2800" dirty="0" smtClean="0"/>
              <a:t>/</a:t>
            </a:r>
            <a:r>
              <a:rPr lang="ko-KR" altLang="en-US" sz="2800" dirty="0" smtClean="0">
                <a:solidFill>
                  <a:srgbClr val="0080FF"/>
                </a:solidFill>
              </a:rPr>
              <a:t>어서</a:t>
            </a:r>
            <a:r>
              <a:rPr lang="ko-KR" altLang="en-US" sz="2800" dirty="0" smtClean="0"/>
              <a:t>  </a:t>
            </a:r>
            <a:r>
              <a:rPr lang="ko-KR" altLang="en-US" sz="2800" dirty="0">
                <a:sym typeface="Wingdings"/>
              </a:rPr>
              <a:t>  </a:t>
            </a:r>
            <a:r>
              <a:rPr lang="en-US" altLang="ko-KR" sz="2800" dirty="0">
                <a:sym typeface="Wingdings"/>
              </a:rPr>
              <a:t>Effect</a:t>
            </a:r>
            <a:endParaRPr 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386222EF-565B-6448-847C-D0F44F1D111F}"/>
              </a:ext>
            </a:extLst>
          </p:cNvPr>
          <p:cNvSpPr txBox="1"/>
          <p:nvPr/>
        </p:nvSpPr>
        <p:spPr>
          <a:xfrm>
            <a:off x="3558321" y="4363630"/>
            <a:ext cx="1179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Cause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A97FC04-611D-864A-809C-E76E2B5FE0F1}"/>
              </a:ext>
            </a:extLst>
          </p:cNvPr>
          <p:cNvSpPr txBox="1"/>
          <p:nvPr/>
        </p:nvSpPr>
        <p:spPr>
          <a:xfrm>
            <a:off x="6352321" y="4363630"/>
            <a:ext cx="113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Effect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CD305AF-E2CE-B24C-8130-92757372A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90" y="3680063"/>
            <a:ext cx="2123316" cy="1944055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B4B8BA97-0E3E-6541-899B-D80BA7AB5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345301"/>
              </p:ext>
            </p:extLst>
          </p:nvPr>
        </p:nvGraphicFramePr>
        <p:xfrm>
          <a:off x="2754906" y="1026983"/>
          <a:ext cx="6793473" cy="153086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264491">
                  <a:extLst>
                    <a:ext uri="{9D8B030D-6E8A-4147-A177-3AD203B41FA5}">
                      <a16:colId xmlns="" xmlns:a16="http://schemas.microsoft.com/office/drawing/2014/main" val="1390880107"/>
                    </a:ext>
                  </a:extLst>
                </a:gridCol>
                <a:gridCol w="2264491">
                  <a:extLst>
                    <a:ext uri="{9D8B030D-6E8A-4147-A177-3AD203B41FA5}">
                      <a16:colId xmlns="" xmlns:a16="http://schemas.microsoft.com/office/drawing/2014/main" val="364589129"/>
                    </a:ext>
                  </a:extLst>
                </a:gridCol>
                <a:gridCol w="2264491">
                  <a:extLst>
                    <a:ext uri="{9D8B030D-6E8A-4147-A177-3AD203B41FA5}">
                      <a16:colId xmlns="" xmlns:a16="http://schemas.microsoft.com/office/drawing/2014/main" val="3061438863"/>
                    </a:ext>
                  </a:extLst>
                </a:gridCol>
              </a:tblGrid>
              <a:tr h="5102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b="0" dirty="0" err="1"/>
                        <a:t>ㅏ</a:t>
                      </a:r>
                      <a:r>
                        <a:rPr lang="en-US" altLang="ko-KR" sz="1800" b="0" dirty="0"/>
                        <a:t>,</a:t>
                      </a:r>
                      <a:r>
                        <a:rPr lang="ko-KR" altLang="en-US" sz="1800" b="0" dirty="0"/>
                        <a:t> </a:t>
                      </a:r>
                      <a:r>
                        <a:rPr lang="ko-KR" altLang="en-US" sz="1800" b="0" dirty="0" err="1"/>
                        <a:t>ㅗ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b="0" dirty="0" smtClean="0"/>
                        <a:t>+ </a:t>
                      </a:r>
                      <a:r>
                        <a:rPr lang="ko-KR" altLang="en-US" sz="1800" b="0" dirty="0" smtClean="0"/>
                        <a:t> </a:t>
                      </a:r>
                      <a:r>
                        <a:rPr lang="en-US" altLang="ko-KR" sz="1800" b="0" dirty="0"/>
                        <a:t>-</a:t>
                      </a:r>
                      <a:r>
                        <a:rPr lang="ko-KR" altLang="en-US" sz="1800" b="0" dirty="0"/>
                        <a:t>아서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b="0" dirty="0"/>
                        <a:t>많아서</a:t>
                      </a:r>
                      <a:r>
                        <a:rPr lang="en-US" altLang="ko-KR" sz="1800" b="0" dirty="0"/>
                        <a:t>,</a:t>
                      </a:r>
                      <a:r>
                        <a:rPr lang="ko-KR" altLang="en-US" sz="1800" b="0" dirty="0"/>
                        <a:t>좋아서</a:t>
                      </a:r>
                      <a:endParaRPr lang="en-US" sz="1800" b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80629711"/>
                  </a:ext>
                </a:extLst>
              </a:tr>
              <a:tr h="5102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 err="1"/>
                        <a:t>ㅓ</a:t>
                      </a:r>
                      <a:r>
                        <a:rPr lang="en-US" altLang="ko-KR" sz="1800" dirty="0"/>
                        <a:t>,</a:t>
                      </a:r>
                      <a:r>
                        <a:rPr lang="ko-KR" altLang="en-US" sz="1800" dirty="0"/>
                        <a:t> </a:t>
                      </a:r>
                      <a:r>
                        <a:rPr lang="ko-KR" altLang="en-US" sz="1800" dirty="0" err="1"/>
                        <a:t>ㅜ</a:t>
                      </a:r>
                      <a:r>
                        <a:rPr lang="en-US" altLang="ko-KR" sz="1800" dirty="0"/>
                        <a:t>,</a:t>
                      </a:r>
                      <a:r>
                        <a:rPr lang="ko-KR" altLang="en-US" sz="1800" dirty="0"/>
                        <a:t> </a:t>
                      </a:r>
                      <a:r>
                        <a:rPr lang="ko-KR" altLang="en-US" sz="1800" dirty="0" err="1"/>
                        <a:t>ㅡ</a:t>
                      </a:r>
                      <a:r>
                        <a:rPr lang="en-US" altLang="ko-KR" sz="1800" dirty="0"/>
                        <a:t>,</a:t>
                      </a:r>
                      <a:r>
                        <a:rPr lang="ko-KR" altLang="en-US" sz="1800" dirty="0" smtClean="0"/>
                        <a:t>ㅣ</a:t>
                      </a:r>
                      <a:r>
                        <a:rPr lang="en-US" altLang="ko-KR" sz="1800" dirty="0" smtClean="0"/>
                        <a:t>…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/>
                        <a:t>+</a:t>
                      </a:r>
                      <a:r>
                        <a:rPr lang="ko-KR" altLang="en-US" sz="1800" dirty="0"/>
                        <a:t> </a:t>
                      </a:r>
                      <a:r>
                        <a:rPr lang="ko-KR" altLang="en-US" sz="1800" dirty="0" smtClean="0"/>
                        <a:t> </a:t>
                      </a:r>
                      <a:r>
                        <a:rPr lang="en-US" altLang="ko-KR" sz="1800" dirty="0" smtClean="0"/>
                        <a:t>-</a:t>
                      </a:r>
                      <a:r>
                        <a:rPr lang="ko-KR" altLang="en-US" sz="1800" dirty="0"/>
                        <a:t>어서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/>
                        <a:t>먹어서</a:t>
                      </a:r>
                      <a:r>
                        <a:rPr lang="en-US" altLang="ko-KR" sz="1800" dirty="0"/>
                        <a:t>,</a:t>
                      </a:r>
                      <a:r>
                        <a:rPr lang="ko-KR" altLang="en-US" sz="1800" dirty="0"/>
                        <a:t> 읽어서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58442775"/>
                  </a:ext>
                </a:extLst>
              </a:tr>
              <a:tr h="5102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/>
                        <a:t>하다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 smtClean="0"/>
                        <a:t>+ </a:t>
                      </a:r>
                      <a:r>
                        <a:rPr lang="ko-KR" altLang="en-US" sz="1800" dirty="0" smtClean="0"/>
                        <a:t> </a:t>
                      </a:r>
                      <a:r>
                        <a:rPr lang="ko-KR" altLang="en-US" sz="1800" dirty="0"/>
                        <a:t>해서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/>
                        <a:t>말해서</a:t>
                      </a:r>
                      <a:r>
                        <a:rPr lang="en-US" altLang="ko-KR" sz="1800" dirty="0"/>
                        <a:t>,</a:t>
                      </a:r>
                      <a:r>
                        <a:rPr lang="ko-KR" altLang="en-US" sz="1800" dirty="0"/>
                        <a:t> 좋아해서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84975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89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Content Placeholder 4">
            <a:extLst>
              <a:ext uri="{FF2B5EF4-FFF2-40B4-BE49-F238E27FC236}">
                <a16:creationId xmlns="" xmlns:a16="http://schemas.microsoft.com/office/drawing/2014/main" id="{0ADBEABF-A6C9-D64E-9C87-6B714EDF82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9606402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2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E3ED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ko-KR" altLang="en-US" sz="2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E3ED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아</a:t>
                      </a:r>
                      <a:r>
                        <a:rPr kumimoji="0" lang="en-US" altLang="ko-KR" sz="2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E3ED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2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E3ED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어서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(cause)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E3ED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-(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E3ED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으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E3ED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2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E3ED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ㄹ거예요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E3ED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endParaRPr kumimoji="0" lang="en-U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E3ED0"/>
                        </a:solidFill>
                        <a:effectLst/>
                        <a:uLnTx/>
                        <a:uFillTx/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0DD8EBA-3053-BA4C-9D67-3CB5194490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136" y="960592"/>
            <a:ext cx="5235146" cy="39263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2D6FBBA-C4E8-2649-B7AC-EDEB50576607}"/>
              </a:ext>
            </a:extLst>
          </p:cNvPr>
          <p:cNvSpPr txBox="1"/>
          <p:nvPr/>
        </p:nvSpPr>
        <p:spPr>
          <a:xfrm>
            <a:off x="6848278" y="5177944"/>
            <a:ext cx="7304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날씨가              바다에                   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7BDB58F-2D2C-3248-9A65-1B3757B59BEA}"/>
              </a:ext>
            </a:extLst>
          </p:cNvPr>
          <p:cNvSpPr/>
          <p:nvPr/>
        </p:nvSpPr>
        <p:spPr>
          <a:xfrm>
            <a:off x="7888423" y="5163395"/>
            <a:ext cx="1095728" cy="4891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EB8F4BF-E127-2B41-A2C8-B32977D2019B}"/>
              </a:ext>
            </a:extLst>
          </p:cNvPr>
          <p:cNvSpPr/>
          <p:nvPr/>
        </p:nvSpPr>
        <p:spPr>
          <a:xfrm>
            <a:off x="10024297" y="5145955"/>
            <a:ext cx="1589480" cy="4891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EF41490-1BEE-164F-AB6F-67C435346A7C}"/>
              </a:ext>
            </a:extLst>
          </p:cNvPr>
          <p:cNvSpPr txBox="1"/>
          <p:nvPr/>
        </p:nvSpPr>
        <p:spPr>
          <a:xfrm>
            <a:off x="7893714" y="5205463"/>
            <a:ext cx="1420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E3ED0"/>
                </a:solidFill>
              </a:rPr>
              <a:t>더워서</a:t>
            </a:r>
            <a:endParaRPr lang="en-US" sz="2400" dirty="0">
              <a:solidFill>
                <a:srgbClr val="FE3ED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6C55328-822E-DB42-BF11-2B120900E887}"/>
              </a:ext>
            </a:extLst>
          </p:cNvPr>
          <p:cNvSpPr txBox="1"/>
          <p:nvPr/>
        </p:nvSpPr>
        <p:spPr>
          <a:xfrm>
            <a:off x="10024296" y="5193569"/>
            <a:ext cx="1731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E3ED0"/>
                </a:solidFill>
              </a:rPr>
              <a:t>갈 거예요</a:t>
            </a:r>
            <a:endParaRPr lang="en-US" sz="2400" dirty="0">
              <a:solidFill>
                <a:srgbClr val="FE3ED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0FEC55C5-5849-EE4A-B7BC-2126328E0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113355"/>
              </p:ext>
            </p:extLst>
          </p:nvPr>
        </p:nvGraphicFramePr>
        <p:xfrm>
          <a:off x="201442" y="1068034"/>
          <a:ext cx="6322926" cy="217458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73735">
                  <a:extLst>
                    <a:ext uri="{9D8B030D-6E8A-4147-A177-3AD203B41FA5}">
                      <a16:colId xmlns="" xmlns:a16="http://schemas.microsoft.com/office/drawing/2014/main" val="776201061"/>
                    </a:ext>
                  </a:extLst>
                </a:gridCol>
                <a:gridCol w="1550367">
                  <a:extLst>
                    <a:ext uri="{9D8B030D-6E8A-4147-A177-3AD203B41FA5}">
                      <a16:colId xmlns="" xmlns:a16="http://schemas.microsoft.com/office/drawing/2014/main" val="3010386883"/>
                    </a:ext>
                  </a:extLst>
                </a:gridCol>
                <a:gridCol w="2139845">
                  <a:extLst>
                    <a:ext uri="{9D8B030D-6E8A-4147-A177-3AD203B41FA5}">
                      <a16:colId xmlns="" xmlns:a16="http://schemas.microsoft.com/office/drawing/2014/main" val="276237701"/>
                    </a:ext>
                  </a:extLst>
                </a:gridCol>
                <a:gridCol w="2058979">
                  <a:extLst>
                    <a:ext uri="{9D8B030D-6E8A-4147-A177-3AD203B41FA5}">
                      <a16:colId xmlns="" xmlns:a16="http://schemas.microsoft.com/office/drawing/2014/main" val="398960793"/>
                    </a:ext>
                  </a:extLst>
                </a:gridCol>
              </a:tblGrid>
              <a:tr h="98586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0" dirty="0"/>
                        <a:t>1</a:t>
                      </a:r>
                      <a:endParaRPr lang="en-US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0" dirty="0"/>
                        <a:t>받침 </a:t>
                      </a:r>
                      <a:r>
                        <a:rPr lang="en-US" altLang="ko-KR" sz="2400" b="0" dirty="0"/>
                        <a:t>O</a:t>
                      </a:r>
                      <a:endParaRPr lang="en-US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0" dirty="0"/>
                        <a:t>+</a:t>
                      </a:r>
                      <a:r>
                        <a:rPr lang="ko-KR" altLang="en-US" sz="2400" b="0" dirty="0"/>
                        <a:t> </a:t>
                      </a:r>
                      <a:r>
                        <a:rPr lang="en-US" altLang="ko-KR" sz="2400" b="0" dirty="0"/>
                        <a:t>-</a:t>
                      </a:r>
                      <a:r>
                        <a:rPr lang="ko-KR" altLang="en-US" sz="2400" b="0" dirty="0"/>
                        <a:t>을 거예요</a:t>
                      </a:r>
                      <a:endParaRPr lang="en-US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0" dirty="0"/>
                        <a:t>먹을 거예요</a:t>
                      </a:r>
                      <a:endParaRPr lang="en-US" altLang="ko-KR" sz="2400" b="0" dirty="0"/>
                    </a:p>
                    <a:p>
                      <a:pPr algn="ctr"/>
                      <a:r>
                        <a:rPr lang="ko-KR" altLang="en-US" sz="2400" b="0" dirty="0" smtClean="0"/>
                        <a:t>읽을 </a:t>
                      </a:r>
                      <a:r>
                        <a:rPr lang="ko-KR" altLang="en-US" sz="2400" b="0" dirty="0"/>
                        <a:t>거예요</a:t>
                      </a:r>
                      <a:endParaRPr lang="en-US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65090360"/>
                  </a:ext>
                </a:extLst>
              </a:tr>
              <a:tr h="98586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0" dirty="0"/>
                        <a:t>2</a:t>
                      </a:r>
                      <a:endParaRPr lang="en-US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0" dirty="0" smtClean="0"/>
                        <a:t>받침 </a:t>
                      </a:r>
                      <a:r>
                        <a:rPr lang="en-US" altLang="ko-KR" sz="2400" b="0" dirty="0" smtClean="0"/>
                        <a:t>X,</a:t>
                      </a:r>
                      <a:endParaRPr lang="en-US" altLang="ko-KR" sz="2400" b="0" dirty="0"/>
                    </a:p>
                    <a:p>
                      <a:pPr algn="ctr"/>
                      <a:r>
                        <a:rPr lang="ko-KR" altLang="en-US" sz="2400" b="0" dirty="0" err="1"/>
                        <a:t>ㄹ</a:t>
                      </a:r>
                      <a:r>
                        <a:rPr lang="ko-KR" altLang="en-US" sz="2400" b="0" dirty="0"/>
                        <a:t> 받침</a:t>
                      </a:r>
                      <a:endParaRPr lang="en-US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0" dirty="0"/>
                        <a:t>+</a:t>
                      </a:r>
                      <a:r>
                        <a:rPr lang="ko-KR" altLang="en-US" sz="2400" b="0" dirty="0"/>
                        <a:t> </a:t>
                      </a:r>
                      <a:r>
                        <a:rPr lang="en-US" altLang="ko-KR" sz="2400" b="0" dirty="0"/>
                        <a:t>-</a:t>
                      </a:r>
                      <a:r>
                        <a:rPr lang="ko-KR" altLang="en-US" sz="2400" b="0" dirty="0" err="1"/>
                        <a:t>ㄹ</a:t>
                      </a:r>
                      <a:r>
                        <a:rPr lang="ko-KR" altLang="en-US" sz="2400" b="0" dirty="0"/>
                        <a:t> 거예요</a:t>
                      </a:r>
                      <a:endParaRPr lang="en-US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0" dirty="0"/>
                        <a:t>갈 거예요</a:t>
                      </a:r>
                      <a:endParaRPr lang="en-US" altLang="ko-KR" sz="2400" b="0" dirty="0"/>
                    </a:p>
                    <a:p>
                      <a:pPr algn="ctr"/>
                      <a:r>
                        <a:rPr lang="ko-KR" altLang="en-US" sz="2400" b="0" dirty="0"/>
                        <a:t>할 거예요</a:t>
                      </a:r>
                      <a:endParaRPr lang="en-US" altLang="ko-KR" sz="2400" b="0" dirty="0"/>
                    </a:p>
                    <a:p>
                      <a:pPr algn="ctr"/>
                      <a:r>
                        <a:rPr lang="ko-KR" altLang="en-US" sz="2400" b="0" dirty="0"/>
                        <a:t>살 거예요</a:t>
                      </a:r>
                      <a:endParaRPr lang="en-US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11847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/>
      <p:bldP spid="1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297867C-8A14-794C-8703-D040B0552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41" y="223087"/>
            <a:ext cx="9321800" cy="574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39033" y="391842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시원해서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26993" y="5331968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없어서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5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0845CE3-4EC2-4241-BB1B-14F0800F17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21" y="0"/>
            <a:ext cx="6019800" cy="59131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D72CB46-F79A-5140-BF14-FF3EECA84AEB}"/>
              </a:ext>
            </a:extLst>
          </p:cNvPr>
          <p:cNvSpPr txBox="1"/>
          <p:nvPr/>
        </p:nvSpPr>
        <p:spPr>
          <a:xfrm>
            <a:off x="6412992" y="353568"/>
            <a:ext cx="540816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그림을 보고 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가을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/>
              <a:t>겨울로 나누어 </a:t>
            </a:r>
            <a:r>
              <a:rPr lang="ko-KR" altLang="en-US" dirty="0" smtClean="0"/>
              <a:t>보세요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479E43-4871-7B45-996E-0F120F127067}"/>
              </a:ext>
            </a:extLst>
          </p:cNvPr>
          <p:cNvSpPr txBox="1"/>
          <p:nvPr/>
        </p:nvSpPr>
        <p:spPr>
          <a:xfrm>
            <a:off x="6157983" y="1218293"/>
            <a:ext cx="54864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봄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119CCBB-F676-5747-A549-DE5329F12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1632" y="999744"/>
            <a:ext cx="1232486" cy="10119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B14CF2E-9965-E84E-A912-86D567EEA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6233" y="1059180"/>
            <a:ext cx="1127780" cy="8930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B0B72A8-7BEA-0349-9098-20A678FB3A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6128" y="1059180"/>
            <a:ext cx="1127780" cy="9270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AD24865-3E56-F749-AFAF-A963C7A88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7017" y="1027357"/>
            <a:ext cx="1155290" cy="9525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D80E71B-22C8-3D4F-AC4D-115B1A233535}"/>
              </a:ext>
            </a:extLst>
          </p:cNvPr>
          <p:cNvSpPr txBox="1"/>
          <p:nvPr/>
        </p:nvSpPr>
        <p:spPr>
          <a:xfrm>
            <a:off x="6042554" y="2385928"/>
            <a:ext cx="832437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여름</a:t>
            </a:r>
            <a:endParaRPr lang="en-US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7589C4B-71FE-D04B-AD9D-CD0FBD824C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1239" y="2205557"/>
            <a:ext cx="1184034" cy="10119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3C9BC2F-3D6F-6A4B-B637-368BAE0EF9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6233" y="2186615"/>
            <a:ext cx="1231081" cy="10119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31FAB7A4-9809-2D40-A7C9-A5F382B515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68274" y="2205557"/>
            <a:ext cx="1176617" cy="952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9A36D2F-A354-CD48-A494-0CBE120EB4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05851" y="2098824"/>
            <a:ext cx="1325597" cy="106903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D94D1D6-38AD-0E4C-8E1A-2466175143E0}"/>
              </a:ext>
            </a:extLst>
          </p:cNvPr>
          <p:cNvSpPr txBox="1"/>
          <p:nvPr/>
        </p:nvSpPr>
        <p:spPr>
          <a:xfrm>
            <a:off x="6042553" y="3460579"/>
            <a:ext cx="83243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가을</a:t>
            </a:r>
            <a:endParaRPr lang="en-US" sz="2400" dirty="0"/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EDBD79C1-E46E-394F-B02D-F7CB7A2347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88108" y="3278883"/>
            <a:ext cx="1208998" cy="98918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006C5E6-DB96-774C-B032-8DCEEBF4C24E}"/>
              </a:ext>
            </a:extLst>
          </p:cNvPr>
          <p:cNvSpPr txBox="1"/>
          <p:nvPr/>
        </p:nvSpPr>
        <p:spPr>
          <a:xfrm>
            <a:off x="6024324" y="4710276"/>
            <a:ext cx="8324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겨울</a:t>
            </a:r>
            <a:endParaRPr lang="en-US" sz="2400" dirty="0"/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A18F0BE5-3CE8-1D4A-8BDB-0AE81EB2F5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31239" y="4532525"/>
            <a:ext cx="1211911" cy="9891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2E2F4702-ED84-B84E-8DEC-9CB05BD92E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9826" y="4561705"/>
            <a:ext cx="1263448" cy="95916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0F971C79-7C7E-6444-81B1-AFDFF45DE42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45589" y="4547010"/>
            <a:ext cx="1155290" cy="96579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5384F16-7C49-A944-BB62-2B8ED76C3656}"/>
              </a:ext>
            </a:extLst>
          </p:cNvPr>
          <p:cNvSpPr txBox="1"/>
          <p:nvPr/>
        </p:nvSpPr>
        <p:spPr>
          <a:xfrm>
            <a:off x="5985826" y="5614154"/>
            <a:ext cx="6019799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이렇게 생각한 이유를 </a:t>
            </a:r>
            <a:r>
              <a:rPr lang="en-US" altLang="ko-KR" dirty="0" smtClean="0"/>
              <a:t>‘</a:t>
            </a:r>
            <a:r>
              <a:rPr lang="en-US" altLang="ko-KR" b="1" dirty="0" smtClean="0">
                <a:solidFill>
                  <a:srgbClr val="FE3ED0"/>
                </a:solidFill>
              </a:rPr>
              <a:t>-</a:t>
            </a:r>
            <a:r>
              <a:rPr lang="ko-KR" altLang="en-US" b="1" dirty="0" smtClean="0">
                <a:solidFill>
                  <a:srgbClr val="FE3ED0"/>
                </a:solidFill>
              </a:rPr>
              <a:t>아</a:t>
            </a:r>
            <a:r>
              <a:rPr lang="en-US" altLang="ko-KR" b="1" dirty="0">
                <a:solidFill>
                  <a:srgbClr val="FE3ED0"/>
                </a:solidFill>
              </a:rPr>
              <a:t>/</a:t>
            </a:r>
            <a:r>
              <a:rPr lang="ko-KR" altLang="en-US" b="1" dirty="0" smtClean="0">
                <a:solidFill>
                  <a:srgbClr val="FE3ED0"/>
                </a:solidFill>
              </a:rPr>
              <a:t>어서</a:t>
            </a:r>
            <a:r>
              <a:rPr lang="en-US" altLang="ko-KR" b="1" dirty="0" smtClean="0">
                <a:solidFill>
                  <a:srgbClr val="FE3ED0"/>
                </a:solidFill>
              </a:rPr>
              <a:t>’</a:t>
            </a:r>
            <a:r>
              <a:rPr lang="ko-KR" altLang="en-US" dirty="0" smtClean="0"/>
              <a:t>를 </a:t>
            </a:r>
            <a:r>
              <a:rPr lang="ko-KR" altLang="en-US" dirty="0"/>
              <a:t>이용해 </a:t>
            </a:r>
            <a:r>
              <a:rPr lang="ko-KR" altLang="en-US" dirty="0" smtClean="0"/>
              <a:t>말해 보세요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3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ouple of people sitting at a table&#10;&#10;Description automatically generated">
            <a:extLst>
              <a:ext uri="{FF2B5EF4-FFF2-40B4-BE49-F238E27FC236}">
                <a16:creationId xmlns="" xmlns:a16="http://schemas.microsoft.com/office/drawing/2014/main" id="{32FCF98B-8053-B742-8344-18359FB15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137" y="64049"/>
            <a:ext cx="7249647" cy="611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FA1FDCE-E75E-0F4B-8BCF-079B028379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68" y="0"/>
            <a:ext cx="8268888" cy="60731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21646" y="2721593"/>
            <a:ext cx="72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O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89254" y="4094044"/>
            <a:ext cx="72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2830" y="941437"/>
            <a:ext cx="190978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누르세요</a:t>
            </a:r>
            <a:r>
              <a:rPr lang="en-US" altLang="ko-KR" sz="1200" dirty="0" smtClean="0"/>
              <a:t>.</a:t>
            </a:r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F987C71-8492-9542-B86D-84FB0D59CE3C}"/>
              </a:ext>
            </a:extLst>
          </p:cNvPr>
          <p:cNvSpPr txBox="1"/>
          <p:nvPr/>
        </p:nvSpPr>
        <p:spPr>
          <a:xfrm>
            <a:off x="4811486" y="5470209"/>
            <a:ext cx="72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7F9285A-48BA-9645-9682-97E5AF93F54E}"/>
              </a:ext>
            </a:extLst>
          </p:cNvPr>
          <p:cNvSpPr txBox="1"/>
          <p:nvPr/>
        </p:nvSpPr>
        <p:spPr>
          <a:xfrm>
            <a:off x="8289254" y="2717386"/>
            <a:ext cx="72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4510F94-CAB8-F840-BFC6-B1C616674732}"/>
              </a:ext>
            </a:extLst>
          </p:cNvPr>
          <p:cNvSpPr txBox="1"/>
          <p:nvPr/>
        </p:nvSpPr>
        <p:spPr>
          <a:xfrm>
            <a:off x="4843998" y="4038755"/>
            <a:ext cx="72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925D39-3B8C-4C4C-AC11-B5F88B80362C}"/>
              </a:ext>
            </a:extLst>
          </p:cNvPr>
          <p:cNvSpPr txBox="1"/>
          <p:nvPr/>
        </p:nvSpPr>
        <p:spPr>
          <a:xfrm>
            <a:off x="8289254" y="5475412"/>
            <a:ext cx="72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16" name="Track 017" descr="Track 017">
            <a:hlinkClick r:id="" action="ppaction://media"/>
            <a:extLst>
              <a:ext uri="{FF2B5EF4-FFF2-40B4-BE49-F238E27FC236}">
                <a16:creationId xmlns="" xmlns:a16="http://schemas.microsoft.com/office/drawing/2014/main" id="{6BE949BB-7DC7-FB44-BE03-BB607B978B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3056" y="1428353"/>
            <a:ext cx="812800" cy="812800"/>
          </a:xfrm>
          <a:prstGeom prst="rect">
            <a:avLst/>
          </a:prstGeom>
          <a:solidFill>
            <a:srgbClr val="FE3ED0"/>
          </a:solidFill>
        </p:spPr>
      </p:pic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6DA712D-5357-1442-B73A-0571C99DB0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86" y="92405"/>
            <a:ext cx="9823450" cy="596663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414129" y="453200"/>
            <a:ext cx="1839087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옆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누르세요</a:t>
            </a:r>
            <a:r>
              <a:rPr lang="en-US" altLang="ko-KR" sz="1200" dirty="0" smtClean="0"/>
              <a:t>.</a:t>
            </a:r>
            <a:endParaRPr lang="en-US" sz="1200" dirty="0"/>
          </a:p>
        </p:txBody>
      </p:sp>
      <p:pic>
        <p:nvPicPr>
          <p:cNvPr id="8" name="Track 018" descr="Track 018">
            <a:hlinkClick r:id="" action="ppaction://media"/>
            <a:extLst>
              <a:ext uri="{FF2B5EF4-FFF2-40B4-BE49-F238E27FC236}">
                <a16:creationId xmlns="" xmlns:a16="http://schemas.microsoft.com/office/drawing/2014/main" id="{FA011480-5912-9F41-BE7C-58A48FB0A7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6849" y="185299"/>
            <a:ext cx="812800" cy="812800"/>
          </a:xfrm>
          <a:prstGeom prst="rect">
            <a:avLst/>
          </a:prstGeom>
          <a:solidFill>
            <a:srgbClr val="FE3ED0"/>
          </a:solidFill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8DA02A0-976A-5241-BADA-B0AFA6DBA319}"/>
              </a:ext>
            </a:extLst>
          </p:cNvPr>
          <p:cNvSpPr txBox="1"/>
          <p:nvPr/>
        </p:nvSpPr>
        <p:spPr>
          <a:xfrm>
            <a:off x="4439539" y="2830114"/>
            <a:ext cx="804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BB976C0-80E9-8C42-B32B-612F6B38B9A8}"/>
              </a:ext>
            </a:extLst>
          </p:cNvPr>
          <p:cNvSpPr txBox="1"/>
          <p:nvPr/>
        </p:nvSpPr>
        <p:spPr>
          <a:xfrm>
            <a:off x="8773668" y="5230053"/>
            <a:ext cx="804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B266427-FD17-9649-872E-EB52929C4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7"/>
            <a:ext cx="7527495" cy="40376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920C5C8-33E2-3047-9EB3-696D100AE4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349" y="2140747"/>
            <a:ext cx="5729520" cy="38770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4DC542B9-0F6B-2A47-8107-32C454876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79" y="4427547"/>
            <a:ext cx="6505638" cy="12419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C97FDEF-9741-7F48-A95A-1E72EB8DB60E}"/>
              </a:ext>
            </a:extLst>
          </p:cNvPr>
          <p:cNvSpPr txBox="1"/>
          <p:nvPr/>
        </p:nvSpPr>
        <p:spPr>
          <a:xfrm>
            <a:off x="3584448" y="4449979"/>
            <a:ext cx="2878032" cy="22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바다에 갈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2875AAB-63B7-4140-9A1B-F258BA3DFC71}"/>
              </a:ext>
            </a:extLst>
          </p:cNvPr>
          <p:cNvSpPr txBox="1"/>
          <p:nvPr/>
        </p:nvSpPr>
        <p:spPr>
          <a:xfrm>
            <a:off x="3584448" y="4954764"/>
            <a:ext cx="287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바다에서 수영도 하고 공놀이도 할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7948048-87EE-3C4B-B3A0-631471C5E34E}"/>
              </a:ext>
            </a:extLst>
          </p:cNvPr>
          <p:cNvSpPr txBox="1"/>
          <p:nvPr/>
        </p:nvSpPr>
        <p:spPr>
          <a:xfrm>
            <a:off x="10975245" y="3606314"/>
            <a:ext cx="1182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방학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5E85BAB-DC4B-F64A-A567-3CF0A1124695}"/>
              </a:ext>
            </a:extLst>
          </p:cNvPr>
          <p:cNvSpPr txBox="1"/>
          <p:nvPr/>
        </p:nvSpPr>
        <p:spPr>
          <a:xfrm>
            <a:off x="11009376" y="4242881"/>
            <a:ext cx="1182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날씨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64CDADC-0DE7-0348-A871-4990B24CBC6A}"/>
              </a:ext>
            </a:extLst>
          </p:cNvPr>
          <p:cNvSpPr txBox="1"/>
          <p:nvPr/>
        </p:nvSpPr>
        <p:spPr>
          <a:xfrm>
            <a:off x="11009376" y="4863873"/>
            <a:ext cx="1182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바다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29B1DD26-A2FD-324F-AF84-AEC16B081D7A}"/>
              </a:ext>
            </a:extLst>
          </p:cNvPr>
          <p:cNvSpPr txBox="1"/>
          <p:nvPr/>
        </p:nvSpPr>
        <p:spPr>
          <a:xfrm>
            <a:off x="11009376" y="5484865"/>
            <a:ext cx="1182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수영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FADACC96-2F06-2E41-B9AE-F6C4AFF21C39}"/>
              </a:ext>
            </a:extLst>
          </p:cNvPr>
          <p:cNvSpPr/>
          <p:nvPr/>
        </p:nvSpPr>
        <p:spPr>
          <a:xfrm rot="10800000">
            <a:off x="8720809" y="4147836"/>
            <a:ext cx="517919" cy="9997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A66E22F1-DA04-9348-8755-4A19C576B5FC}"/>
              </a:ext>
            </a:extLst>
          </p:cNvPr>
          <p:cNvSpPr/>
          <p:nvPr/>
        </p:nvSpPr>
        <p:spPr>
          <a:xfrm rot="5400000">
            <a:off x="9091823" y="2615787"/>
            <a:ext cx="470835" cy="9997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611B3E2F-A98B-A144-8154-DA8561FD8E39}"/>
              </a:ext>
            </a:extLst>
          </p:cNvPr>
          <p:cNvSpPr/>
          <p:nvPr/>
        </p:nvSpPr>
        <p:spPr>
          <a:xfrm rot="5400000">
            <a:off x="9113224" y="5076492"/>
            <a:ext cx="428032" cy="99974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4754AF9D-47EC-8E42-A54C-EB4413B8EDF2}"/>
              </a:ext>
            </a:extLst>
          </p:cNvPr>
          <p:cNvSpPr/>
          <p:nvPr/>
        </p:nvSpPr>
        <p:spPr>
          <a:xfrm rot="5400000">
            <a:off x="7249826" y="5067305"/>
            <a:ext cx="389120" cy="99974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16" grpId="0"/>
      <p:bldP spid="29" grpId="0"/>
      <p:bldP spid="33" grpId="0"/>
      <p:bldP spid="34" grpId="0"/>
      <p:bldP spid="17" grpId="0" animBg="1"/>
      <p:bldP spid="35" grpId="0" animBg="1"/>
      <p:bldP spid="36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898315E-9449-3648-B134-689035B731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720"/>
            <a:ext cx="6400800" cy="56081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63FDBFB-FAF4-9E4E-A662-2C76BC5285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943748"/>
            <a:ext cx="5791200" cy="42391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1C649C1-CCCC-AD40-95D0-5BCCE28FFC84}"/>
              </a:ext>
            </a:extLst>
          </p:cNvPr>
          <p:cNvSpPr txBox="1"/>
          <p:nvPr/>
        </p:nvSpPr>
        <p:spPr>
          <a:xfrm>
            <a:off x="6400800" y="172501"/>
            <a:ext cx="5560541" cy="17851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봄이에요</a:t>
            </a:r>
            <a:r>
              <a:rPr lang="en-US" altLang="ko-KR" dirty="0"/>
              <a:t>.</a:t>
            </a:r>
            <a:r>
              <a:rPr lang="ko-KR" altLang="en-US" dirty="0"/>
              <a:t> 날씨가 어때요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여름은 더워요</a:t>
            </a:r>
            <a:r>
              <a:rPr lang="en-US" altLang="ko-KR" dirty="0"/>
              <a:t>.</a:t>
            </a:r>
            <a:r>
              <a:rPr lang="ko-KR" altLang="en-US" dirty="0"/>
              <a:t> 뭘 할 거예요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가을에는요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겨울은 추워요</a:t>
            </a:r>
            <a:r>
              <a:rPr lang="en-US" altLang="ko-KR" dirty="0"/>
              <a:t>.</a:t>
            </a:r>
            <a:r>
              <a:rPr lang="ko-KR" altLang="en-US" dirty="0"/>
              <a:t> 겨울에는 뭘 할 거예요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rgbClr val="FE3ED0"/>
                </a:solidFill>
              </a:rPr>
              <a:t>사계절에 하고 싶은 일에 대해서 써 봐요</a:t>
            </a:r>
            <a:r>
              <a:rPr lang="en-US" altLang="ko-KR" sz="2000" dirty="0">
                <a:solidFill>
                  <a:srgbClr val="FE3ED0"/>
                </a:solidFill>
              </a:rPr>
              <a:t>.</a:t>
            </a:r>
            <a:endParaRPr lang="en-US" sz="2000" dirty="0">
              <a:solidFill>
                <a:srgbClr val="FE3E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DC76678-3532-134A-993C-243AFA230C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3" y="170688"/>
            <a:ext cx="5919157" cy="5894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4B7F5C5-2BE6-E84E-B123-E1E396513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298658"/>
            <a:ext cx="6096000" cy="22984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F297D69-BF37-AA4F-B16F-26ABF2E421C4}"/>
              </a:ext>
            </a:extLst>
          </p:cNvPr>
          <p:cNvSpPr txBox="1"/>
          <p:nvPr/>
        </p:nvSpPr>
        <p:spPr>
          <a:xfrm>
            <a:off x="6845518" y="2840049"/>
            <a:ext cx="4753231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hlinkClick r:id="rId5"/>
              </a:rPr>
              <a:t>한국의 아름다운 여름 여행지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E896F6F-312F-0D4F-8D9C-99A9837FA80B}"/>
              </a:ext>
            </a:extLst>
          </p:cNvPr>
          <p:cNvSpPr txBox="1"/>
          <p:nvPr/>
        </p:nvSpPr>
        <p:spPr>
          <a:xfrm>
            <a:off x="6845518" y="3721765"/>
            <a:ext cx="494282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위의</a:t>
            </a:r>
            <a:r>
              <a:rPr lang="en-US" altLang="ko-KR" sz="1200" dirty="0"/>
              <a:t> ‘</a:t>
            </a:r>
            <a:r>
              <a:rPr lang="ko-KR" altLang="en-US" sz="1200" dirty="0"/>
              <a:t>한국의 아름다운 여름 여행지</a:t>
            </a:r>
            <a:r>
              <a:rPr lang="en-US" altLang="ko-KR" sz="1200" dirty="0"/>
              <a:t>’</a:t>
            </a:r>
            <a:r>
              <a:rPr lang="ko-KR" altLang="en-US" sz="1200" dirty="0"/>
              <a:t>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누르면</a:t>
            </a:r>
            <a:r>
              <a:rPr lang="en-US" altLang="ko-KR" sz="1200" dirty="0"/>
              <a:t> </a:t>
            </a:r>
            <a:r>
              <a:rPr lang="ko-KR" altLang="en-US" sz="1200" dirty="0"/>
              <a:t>한국의 </a:t>
            </a:r>
            <a:r>
              <a:rPr lang="ko-KR" altLang="en-US" sz="1200"/>
              <a:t>아름다운 </a:t>
            </a:r>
            <a:r>
              <a:rPr lang="ko-KR" altLang="en-US" sz="1200" smtClean="0"/>
              <a:t>여행</a:t>
            </a:r>
            <a:r>
              <a:rPr lang="ko-KR" altLang="en-US" sz="1200" smtClean="0"/>
              <a:t>지를 </a:t>
            </a:r>
            <a:r>
              <a:rPr lang="ko-KR" altLang="en-US" sz="1200" dirty="0"/>
              <a:t>볼 수 있습니다</a:t>
            </a:r>
            <a:r>
              <a:rPr lang="en-US" altLang="ko-KR" sz="1200" dirty="0"/>
              <a:t>.</a:t>
            </a:r>
            <a:r>
              <a:rPr lang="ko-KR" altLang="en-US" sz="1200" dirty="0"/>
              <a:t>  </a:t>
            </a:r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9121804-7737-7140-B553-1316012DEC1F}"/>
              </a:ext>
            </a:extLst>
          </p:cNvPr>
          <p:cNvSpPr txBox="1"/>
          <p:nvPr/>
        </p:nvSpPr>
        <p:spPr>
          <a:xfrm>
            <a:off x="6573795" y="4541926"/>
            <a:ext cx="5140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E3ED0"/>
                </a:solidFill>
              </a:rPr>
              <a:t>오늘은 날씨가 어떤가요</a:t>
            </a:r>
            <a:r>
              <a:rPr lang="en-US" altLang="ko-KR" dirty="0">
                <a:solidFill>
                  <a:srgbClr val="FE3ED0"/>
                </a:solidFill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E3ED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E3ED0"/>
                </a:solidFill>
              </a:rPr>
              <a:t>어디로 여행 가는 것을 제일 좋아하나요</a:t>
            </a:r>
            <a:r>
              <a:rPr lang="en-US" altLang="ko-KR" dirty="0">
                <a:solidFill>
                  <a:srgbClr val="FE3ED0"/>
                </a:solidFill>
              </a:rPr>
              <a:t>?</a:t>
            </a:r>
            <a:endParaRPr lang="en-US" dirty="0">
              <a:solidFill>
                <a:srgbClr val="FE3E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1875" y="365125"/>
            <a:ext cx="9955079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6</a:t>
            </a:r>
          </a:p>
          <a:p>
            <a:endParaRPr lang="en-US" sz="3600" dirty="0"/>
          </a:p>
          <a:p>
            <a:r>
              <a:rPr lang="ko-KR" altLang="en-US" sz="2000" dirty="0"/>
              <a:t>이곳을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듣고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063625" y="2222499"/>
            <a:ext cx="9923366" cy="3693319"/>
          </a:xfrm>
          <a:prstGeom prst="rect">
            <a:avLst/>
          </a:prstGeom>
          <a:solidFill>
            <a:srgbClr val="DEEBF7"/>
          </a:solidFill>
        </p:spPr>
        <p:txBody>
          <a:bodyPr wrap="square" rtlCol="0">
            <a:spAutoFit/>
          </a:bodyPr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="" xmlns:a16="http://schemas.microsoft.com/office/drawing/2014/main" id="{BBB5050D-DB66-094C-A758-CE2157089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665" y="2362251"/>
            <a:ext cx="8674443" cy="341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0026" y="626866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이곳을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 smtClean="0">
                <a:solidFill>
                  <a:srgbClr val="0000FF"/>
                </a:solidFill>
              </a:rPr>
              <a:t>.</a:t>
            </a:r>
            <a:endParaRPr lang="en-US" altLang="ko-KR" sz="28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8768" y="2707868"/>
            <a:ext cx="9479142" cy="3266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우리는 매일 인사를 나눕니다</a:t>
            </a:r>
            <a:r>
              <a:rPr lang="en-US" altLang="ko-KR" sz="2000" dirty="0"/>
              <a:t>.</a:t>
            </a:r>
            <a:r>
              <a:rPr lang="ko-KR" altLang="en-US" sz="2000" dirty="0"/>
              <a:t> 인사에는 그 나라 사람들의 마음이 담겨 있습니다</a:t>
            </a:r>
            <a:r>
              <a:rPr lang="en-US" altLang="ko-KR" sz="2000" dirty="0"/>
              <a:t>.</a:t>
            </a:r>
            <a:r>
              <a:rPr lang="ko-KR" altLang="en-US" sz="2000" dirty="0"/>
              <a:t> 그런데 나라마다 인사하는 법은 다릅니다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우리나라 사람들은 허리를 굽혀 인사합니다</a:t>
            </a:r>
            <a:r>
              <a:rPr lang="en-US" altLang="ko-KR" sz="2000" dirty="0"/>
              <a:t>.</a:t>
            </a:r>
            <a:r>
              <a:rPr lang="ko-KR" altLang="en-US" sz="2000" dirty="0"/>
              <a:t> 서로 인사말도 주고받습니다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멕시코 사람들은 서로 껴안으면서 인사합니다</a:t>
            </a:r>
            <a:r>
              <a:rPr lang="en-US" altLang="ko-KR" sz="2000" dirty="0"/>
              <a:t>.</a:t>
            </a:r>
            <a:r>
              <a:rPr lang="ko-KR" altLang="en-US" sz="2000" dirty="0"/>
              <a:t>  서로 가까이서 서로를 힘껏 껴안습니다</a:t>
            </a:r>
            <a:r>
              <a:rPr lang="en-US" altLang="ko-KR" sz="2000" dirty="0"/>
              <a:t>.</a:t>
            </a:r>
            <a:r>
              <a:rPr lang="ko-KR" altLang="en-US" sz="2000" dirty="0"/>
              <a:t> 그리고 큰 소리로 반가움을 나타냅니다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프랑스 사람들은 빰을 대며 인사합니다</a:t>
            </a:r>
            <a:r>
              <a:rPr lang="en-US" altLang="ko-KR" sz="2000" dirty="0"/>
              <a:t>.</a:t>
            </a:r>
            <a:r>
              <a:rPr lang="ko-KR" altLang="en-US" sz="2000" dirty="0"/>
              <a:t> 서로 가까이 다가가서 서로의 뺨을 가볍게 댑니다</a:t>
            </a:r>
            <a:r>
              <a:rPr lang="en-US" altLang="ko-KR" sz="2000" dirty="0"/>
              <a:t>.</a:t>
            </a:r>
            <a:r>
              <a:rPr lang="ko-KR" altLang="en-US" sz="2000" dirty="0"/>
              <a:t> 그러면서 서로의 어깨를 두드리며 반가움을 나타냅니다</a:t>
            </a:r>
            <a:r>
              <a:rPr lang="en-US" altLang="ko-KR" sz="2000" dirty="0" smtClean="0"/>
              <a:t>.</a:t>
            </a:r>
            <a:endParaRPr lang="en-US" sz="20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="" xmlns:a16="http://schemas.microsoft.com/office/drawing/2014/main" id="{70A5EDEA-7D4C-6643-9D85-B4A8B421CE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368547"/>
              </p:ext>
            </p:extLst>
          </p:nvPr>
        </p:nvGraphicFramePr>
        <p:xfrm>
          <a:off x="-55563" y="896938"/>
          <a:ext cx="1628776" cy="139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Document" showAsIcon="1" r:id="rId5" imgW="914400" imgH="781200" progId="Word.Document.12">
                  <p:embed/>
                </p:oleObj>
              </mc:Choice>
              <mc:Fallback>
                <p:oleObj name="Document" showAsIcon="1" r:id="rId5" imgW="914400" imgH="781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55563" y="896938"/>
                        <a:ext cx="1628776" cy="1390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592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75432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200" dirty="0" smtClean="0"/>
              <a:t>속담 알기</a:t>
            </a:r>
            <a:r>
              <a:rPr lang="en-US" altLang="ko-KR" sz="3200" dirty="0"/>
              <a:t>-</a:t>
            </a:r>
            <a:r>
              <a:rPr lang="ko-KR" altLang="en-US" sz="3200" dirty="0">
                <a:solidFill>
                  <a:srgbClr val="3366FF"/>
                </a:solidFill>
                <a:hlinkClick r:id="rId4"/>
              </a:rPr>
              <a:t>우물 안 개구리</a:t>
            </a:r>
            <a:endParaRPr lang="en-US" altLang="ko-KR" sz="3200" dirty="0">
              <a:solidFill>
                <a:srgbClr val="3366FF"/>
              </a:solidFill>
            </a:endParaRPr>
          </a:p>
          <a:p>
            <a:pPr algn="ctr"/>
            <a:endParaRPr lang="en-US" sz="3600" dirty="0"/>
          </a:p>
          <a:p>
            <a:pPr algn="ctr"/>
            <a:r>
              <a:rPr lang="ko-KR" altLang="en-US" sz="2000" dirty="0">
                <a:solidFill>
                  <a:srgbClr val="0000FF"/>
                </a:solidFill>
              </a:rPr>
              <a:t>우리나라 속담에 대한 동화입니다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  <a:r>
              <a:rPr lang="ko-KR" altLang="en-US" sz="2000" dirty="0">
                <a:solidFill>
                  <a:srgbClr val="0000FF"/>
                </a:solidFill>
              </a:rPr>
              <a:t> 재밌게 보면서 뜻을 생각해 보아요</a:t>
            </a:r>
            <a:r>
              <a:rPr lang="en-US" altLang="ko-KR" sz="2000" dirty="0" smtClean="0">
                <a:solidFill>
                  <a:srgbClr val="0000FF"/>
                </a:solidFill>
              </a:rPr>
              <a:t>. </a:t>
            </a:r>
          </a:p>
          <a:p>
            <a:pPr algn="ctr"/>
            <a:r>
              <a:rPr lang="en-US" altLang="ko-KR" sz="2000" dirty="0" smtClean="0">
                <a:solidFill>
                  <a:srgbClr val="0000FF"/>
                </a:solidFill>
              </a:rPr>
              <a:t>(‘</a:t>
            </a:r>
            <a:r>
              <a:rPr lang="ko-KR" altLang="en-US" sz="2000" dirty="0">
                <a:solidFill>
                  <a:srgbClr val="0000FF"/>
                </a:solidFill>
              </a:rPr>
              <a:t>우물 안 개구리</a:t>
            </a:r>
            <a:r>
              <a:rPr lang="en-US" altLang="ko-KR" sz="2000" dirty="0">
                <a:solidFill>
                  <a:srgbClr val="0000FF"/>
                </a:solidFill>
              </a:rPr>
              <a:t>’</a:t>
            </a:r>
            <a:r>
              <a:rPr lang="ko-KR" altLang="en-US" sz="2000" dirty="0">
                <a:solidFill>
                  <a:srgbClr val="0000FF"/>
                </a:solidFill>
              </a:rPr>
              <a:t>를 누르면 유튜브로 이동합니다</a:t>
            </a:r>
            <a:r>
              <a:rPr lang="en-US" altLang="ko-KR" sz="2000" dirty="0">
                <a:solidFill>
                  <a:srgbClr val="0000FF"/>
                </a:solidFill>
              </a:rPr>
              <a:t>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6685" y="2485463"/>
            <a:ext cx="9479142" cy="16927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우물 안 개구리</a:t>
            </a:r>
            <a:endParaRPr lang="en-US" altLang="ko-KR" sz="2400" dirty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FE3ED0"/>
                </a:solidFill>
              </a:rPr>
              <a:t>a narrow-minded person, knowing nothing of the outside world, big fish in a small pond (and ignorant)</a:t>
            </a:r>
          </a:p>
          <a:p>
            <a:endParaRPr lang="en-US" altLang="ko-KR" sz="2400" dirty="0">
              <a:solidFill>
                <a:srgbClr val="FE3ED0"/>
              </a:solidFill>
            </a:endParaRPr>
          </a:p>
          <a:p>
            <a:r>
              <a:rPr lang="ko-KR" altLang="en-US" dirty="0"/>
              <a:t>세상 넓은 줄 모르고</a:t>
            </a:r>
            <a:r>
              <a:rPr lang="en-US" altLang="ko-KR" dirty="0"/>
              <a:t>, </a:t>
            </a:r>
            <a:r>
              <a:rPr lang="ko-KR" altLang="en-US" dirty="0"/>
              <a:t>자신이 제일 잘난 줄 아는 사람을 이르는 말</a:t>
            </a:r>
            <a:endParaRPr lang="en-US" altLang="ko-K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312176" y="4544245"/>
            <a:ext cx="9427882" cy="5847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속담의 뜻을 생각하며 </a:t>
            </a:r>
            <a:r>
              <a:rPr lang="ko-KR" altLang="en-US" sz="3200" dirty="0">
                <a:solidFill>
                  <a:srgbClr val="FF0000"/>
                </a:solidFill>
              </a:rPr>
              <a:t>문제</a:t>
            </a:r>
            <a:r>
              <a:rPr lang="ko-KR" altLang="en-US" sz="2000" dirty="0"/>
              <a:t>를 </a:t>
            </a:r>
            <a:r>
              <a:rPr lang="ko-KR" altLang="en-US" sz="2000" dirty="0" smtClean="0"/>
              <a:t>풀어 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="" xmlns:a16="http://schemas.microsoft.com/office/drawing/2014/main" id="{B8AAE5D6-7556-534B-A9C5-74BACAE921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593724"/>
              </p:ext>
            </p:extLst>
          </p:nvPr>
        </p:nvGraphicFramePr>
        <p:xfrm>
          <a:off x="134938" y="2303463"/>
          <a:ext cx="114458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Document" showAsIcon="1" r:id="rId6" imgW="914400" imgH="781200" progId="Word.Document.12">
                  <p:embed/>
                </p:oleObj>
              </mc:Choice>
              <mc:Fallback>
                <p:oleObj name="Document" showAsIcon="1" r:id="rId6" imgW="914400" imgH="781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4938" y="2303463"/>
                        <a:ext cx="1144587" cy="977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9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557174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</a:t>
                      </a:r>
                      <a:r>
                        <a:rPr lang="en-US" altLang="ko-KR" sz="3000" b="1" dirty="0" smtClean="0">
                          <a:latin typeface="+mn-lt"/>
                          <a:cs typeface="Arial Black"/>
                        </a:rPr>
                        <a:t>Workbook)</a:t>
                      </a:r>
                      <a:endParaRPr lang="en-US" altLang="ko-KR" sz="3000" b="1" dirty="0">
                        <a:latin typeface="+mn-lt"/>
                        <a:cs typeface="Arial Black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80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BF20A79-0F39-3047-BE09-BCF162A2DC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025" y="63626"/>
            <a:ext cx="7409949" cy="598135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34484" y="3799870"/>
            <a:ext cx="3175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4484" y="4950967"/>
            <a:ext cx="3175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r>
              <a:rPr lang="en-US" altLang="ko-KR" dirty="0"/>
              <a:t> (4, 5</a:t>
            </a:r>
            <a:r>
              <a:rPr lang="ko-KR" altLang="en-US" dirty="0"/>
              <a:t>과</a:t>
            </a:r>
            <a:r>
              <a:rPr lang="en-US" altLang="ko-KR" dirty="0"/>
              <a:t> </a:t>
            </a:r>
            <a:r>
              <a:rPr lang="ko-KR" altLang="en-US" dirty="0"/>
              <a:t>복습입니다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ko-KR" altLang="en-US" dirty="0"/>
              <a:t>오늘 날씨가 어때요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추울 때는 뭘 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더울 때는 뭘 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비가 오는 날은 뭘 할 거예요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5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43E3744-2165-5B4E-8560-6DF9EDB03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233" y="1631459"/>
            <a:ext cx="9539534" cy="35950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1C8BC5-BCDD-9646-B130-75F8B4A65C43}"/>
              </a:ext>
            </a:extLst>
          </p:cNvPr>
          <p:cNvSpPr txBox="1"/>
          <p:nvPr/>
        </p:nvSpPr>
        <p:spPr>
          <a:xfrm>
            <a:off x="7102887" y="2673748"/>
            <a:ext cx="108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가을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02FD7EB-B2D2-5C4C-836C-7818B96D6990}"/>
              </a:ext>
            </a:extLst>
          </p:cNvPr>
          <p:cNvSpPr/>
          <p:nvPr/>
        </p:nvSpPr>
        <p:spPr>
          <a:xfrm>
            <a:off x="9270178" y="268913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겨울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63ECDAA-D762-7A4D-8777-B2A5738247AE}"/>
              </a:ext>
            </a:extLst>
          </p:cNvPr>
          <p:cNvSpPr/>
          <p:nvPr/>
        </p:nvSpPr>
        <p:spPr>
          <a:xfrm>
            <a:off x="5001407" y="39444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내일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2E3E817-F855-D44E-9703-5D40155F549A}"/>
              </a:ext>
            </a:extLst>
          </p:cNvPr>
          <p:cNvSpPr/>
          <p:nvPr/>
        </p:nvSpPr>
        <p:spPr>
          <a:xfrm>
            <a:off x="9252407" y="3957839"/>
            <a:ext cx="947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다음 주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7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C22A2FF-8856-FE43-AEBA-7DD54DC2D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13" y="241234"/>
            <a:ext cx="5808716" cy="3576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27435F5-69D1-A546-9A7C-D343D46A5B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274" y="1949416"/>
            <a:ext cx="5807989" cy="4112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2238" y="2973010"/>
            <a:ext cx="3645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30645" y="2572244"/>
            <a:ext cx="3645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DCFB481-7169-AD4D-83B5-0739B0FD6EC2}"/>
              </a:ext>
            </a:extLst>
          </p:cNvPr>
          <p:cNvSpPr txBox="1"/>
          <p:nvPr/>
        </p:nvSpPr>
        <p:spPr>
          <a:xfrm>
            <a:off x="6457041" y="3949856"/>
            <a:ext cx="3645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DC5CFD1-FA02-7749-951B-E1DCAEB77D9D}"/>
              </a:ext>
            </a:extLst>
          </p:cNvPr>
          <p:cNvSpPr txBox="1"/>
          <p:nvPr/>
        </p:nvSpPr>
        <p:spPr>
          <a:xfrm>
            <a:off x="6457041" y="5418186"/>
            <a:ext cx="3645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28245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altLang="ko-KR" sz="1900" dirty="0"/>
              <a:t>Integrated Korean Beginning 2</a:t>
            </a:r>
          </a:p>
          <a:p>
            <a:r>
              <a:rPr lang="ko-KR" altLang="en-US" sz="1900" dirty="0"/>
              <a:t>재외동포를 위한 한국어 </a:t>
            </a:r>
            <a:r>
              <a:rPr lang="en-US" altLang="ko-KR" sz="1900" dirty="0"/>
              <a:t>1-2</a:t>
            </a:r>
            <a:r>
              <a:rPr lang="ko-KR" altLang="en-US" sz="1900" dirty="0"/>
              <a:t> </a:t>
            </a:r>
            <a:r>
              <a:rPr lang="en-US" altLang="ko-KR" sz="1900" dirty="0"/>
              <a:t>(</a:t>
            </a:r>
            <a:r>
              <a:rPr lang="ko-KR" altLang="en-US" sz="1900" dirty="0"/>
              <a:t>영어권</a:t>
            </a:r>
            <a:r>
              <a:rPr lang="en-US" altLang="ko-KR" sz="1900" dirty="0"/>
              <a:t>)</a:t>
            </a:r>
          </a:p>
          <a:p>
            <a:r>
              <a:rPr lang="ko-KR" altLang="en-US" sz="1900" dirty="0"/>
              <a:t>재외동포를 위한 한국어 </a:t>
            </a:r>
            <a:r>
              <a:rPr lang="en-US" altLang="ko-KR" sz="1900" dirty="0"/>
              <a:t>1-2</a:t>
            </a:r>
            <a:r>
              <a:rPr lang="ko-KR" altLang="en-US" sz="1900" dirty="0"/>
              <a:t> </a:t>
            </a:r>
            <a:r>
              <a:rPr lang="en-US" altLang="ko-KR" sz="1900" dirty="0"/>
              <a:t>(</a:t>
            </a:r>
            <a:r>
              <a:rPr lang="ko-KR" altLang="en-US" sz="1900" dirty="0"/>
              <a:t>범용</a:t>
            </a:r>
            <a:r>
              <a:rPr lang="en-US" altLang="ko-KR" sz="1900" dirty="0"/>
              <a:t>)</a:t>
            </a:r>
          </a:p>
          <a:p>
            <a:r>
              <a:rPr lang="en-US" altLang="ko-KR" sz="1900" dirty="0">
                <a:hlinkClick r:id="rId2"/>
              </a:rPr>
              <a:t>https://youtu.be/FiRS2XpVJ58</a:t>
            </a:r>
            <a:endParaRPr lang="en-US" altLang="ko-KR" sz="1900" dirty="0"/>
          </a:p>
          <a:p>
            <a:r>
              <a:rPr lang="en-US" altLang="ko-KR" sz="1900" dirty="0">
                <a:hlinkClick r:id="rId3"/>
              </a:rPr>
              <a:t>https://youtu.be/7kTTmjg7b_w</a:t>
            </a:r>
            <a:endParaRPr lang="en-US" altLang="ko-KR" sz="1900" dirty="0"/>
          </a:p>
          <a:p>
            <a:r>
              <a:rPr lang="en-US" altLang="ko-KR" sz="1900" dirty="0"/>
              <a:t>https://</a:t>
            </a:r>
            <a:r>
              <a:rPr lang="en-US" altLang="ko-KR" sz="1900" dirty="0" err="1"/>
              <a:t>youtu.be</a:t>
            </a:r>
            <a:r>
              <a:rPr lang="en-US" altLang="ko-KR" sz="1900" dirty="0"/>
              <a:t>/d1_lwdSTWrE</a:t>
            </a:r>
          </a:p>
          <a:p>
            <a:r>
              <a:rPr lang="en-US" sz="1900" dirty="0"/>
              <a:t>Image </a:t>
            </a:r>
            <a:r>
              <a:rPr lang="ko-KR" altLang="en-US" sz="1900" dirty="0"/>
              <a:t>출처</a:t>
            </a:r>
            <a:r>
              <a:rPr lang="en-US" altLang="ko-KR" sz="1900" dirty="0"/>
              <a:t>:</a:t>
            </a:r>
          </a:p>
          <a:p>
            <a:pPr marL="346075" indent="0">
              <a:buNone/>
            </a:pPr>
            <a:r>
              <a:rPr lang="en-US" sz="2000" dirty="0" err="1"/>
              <a:t>Google.com</a:t>
            </a:r>
            <a:endParaRPr lang="en-US" sz="2000" dirty="0"/>
          </a:p>
          <a:p>
            <a:pPr marL="346075" indent="0">
              <a:buNone/>
            </a:pPr>
            <a:r>
              <a:rPr lang="en-US" sz="2000" dirty="0"/>
              <a:t>123rf.com</a:t>
            </a:r>
          </a:p>
          <a:p>
            <a:endParaRPr lang="en-US" altLang="ko-KR" sz="1900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0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2EDF8CA-CBB8-BE47-BA21-0B9316C38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41" y="269057"/>
            <a:ext cx="5816601" cy="387068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2258" y="2446970"/>
            <a:ext cx="5816601" cy="33855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여기 사진을 보세요</a:t>
            </a:r>
            <a:endParaRPr lang="en-US" altLang="ko-KR" sz="2800" dirty="0">
              <a:solidFill>
                <a:srgbClr val="0000FF"/>
              </a:solidFill>
            </a:endParaRPr>
          </a:p>
          <a:p>
            <a:r>
              <a:rPr lang="ko-KR" altLang="en-US" sz="2800" dirty="0">
                <a:solidFill>
                  <a:srgbClr val="0000FF"/>
                </a:solidFill>
              </a:rPr>
              <a:t>날씨가 어때요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/>
              <a:t>비가 와요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>
                <a:solidFill>
                  <a:srgbClr val="0000FF"/>
                </a:solidFill>
              </a:rPr>
              <a:t>네</a:t>
            </a:r>
            <a:r>
              <a:rPr lang="en-US" altLang="ko-KR" sz="2800" dirty="0">
                <a:solidFill>
                  <a:srgbClr val="0000FF"/>
                </a:solidFill>
              </a:rPr>
              <a:t>,</a:t>
            </a:r>
            <a:r>
              <a:rPr lang="ko-KR" altLang="en-US" sz="2800" dirty="0">
                <a:solidFill>
                  <a:srgbClr val="0000FF"/>
                </a:solidFill>
              </a:rPr>
              <a:t> 비가 와요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  <a:r>
              <a:rPr lang="ko-KR" altLang="en-US" sz="2800" dirty="0">
                <a:solidFill>
                  <a:srgbClr val="0000FF"/>
                </a:solidFill>
              </a:rPr>
              <a:t> 그럼 공원에 가요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/>
              <a:t>아니요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>
                <a:solidFill>
                  <a:srgbClr val="0000FF"/>
                </a:solidFill>
              </a:rPr>
              <a:t>네</a:t>
            </a:r>
            <a:r>
              <a:rPr lang="en-US" altLang="ko-KR" sz="2800" dirty="0">
                <a:solidFill>
                  <a:srgbClr val="0000FF"/>
                </a:solidFill>
              </a:rPr>
              <a:t>,</a:t>
            </a:r>
            <a:r>
              <a:rPr lang="ko-KR" altLang="en-US" sz="2800" dirty="0">
                <a:solidFill>
                  <a:srgbClr val="0000FF"/>
                </a:solidFill>
              </a:rPr>
              <a:t> 비가 와서 공원에 안가요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r>
              <a:rPr lang="ko-KR" altLang="en-US" sz="2800" dirty="0">
                <a:solidFill>
                  <a:schemeClr val="tx1"/>
                </a:solidFill>
              </a:rPr>
              <a:t>그럼 뭘 할까요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A179581-1C7B-D449-AD98-0DDF0BB4F686}"/>
              </a:ext>
            </a:extLst>
          </p:cNvPr>
          <p:cNvSpPr txBox="1"/>
          <p:nvPr/>
        </p:nvSpPr>
        <p:spPr>
          <a:xfrm>
            <a:off x="5352288" y="4099512"/>
            <a:ext cx="14874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Google.com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1749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5420537-353F-204C-A571-303AF76E9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03" y="888238"/>
            <a:ext cx="10096775" cy="51711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85429" y="2045715"/>
            <a:ext cx="3739570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 smtClean="0"/>
              <a:t>있습니다</a:t>
            </a:r>
            <a:r>
              <a:rPr lang="en-US" altLang="ko-KR" sz="1400" dirty="0" smtClean="0"/>
              <a:t>.</a:t>
            </a:r>
            <a:endParaRPr lang="en-US" sz="1400" dirty="0"/>
          </a:p>
        </p:txBody>
      </p:sp>
      <p:pic>
        <p:nvPicPr>
          <p:cNvPr id="5" name="Track 016" descr="Track 016">
            <a:hlinkClick r:id="" action="ppaction://media"/>
            <a:extLst>
              <a:ext uri="{FF2B5EF4-FFF2-40B4-BE49-F238E27FC236}">
                <a16:creationId xmlns="" xmlns:a16="http://schemas.microsoft.com/office/drawing/2014/main" id="{1E2F75D9-EEFD-034E-BA3F-CAF407544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5429" y="1109396"/>
            <a:ext cx="812800" cy="812800"/>
          </a:xfrm>
          <a:prstGeom prst="rect">
            <a:avLst/>
          </a:prstGeom>
          <a:solidFill>
            <a:srgbClr val="FE3ED0"/>
          </a:solidFill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95128" y="678333"/>
            <a:ext cx="10766425" cy="5016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: </a:t>
            </a:r>
            <a:r>
              <a:rPr lang="ko-KR" altLang="en-US" dirty="0">
                <a:solidFill>
                  <a:srgbClr val="0000FF"/>
                </a:solidFill>
              </a:rPr>
              <a:t>지연이는 아빠와 오늘 뭘 할 거예요</a:t>
            </a:r>
            <a:r>
              <a:rPr lang="en-US" altLang="ko-KR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공원에 </a:t>
            </a:r>
            <a:r>
              <a:rPr lang="ko-KR" altLang="en-US" dirty="0" smtClean="0">
                <a:solidFill>
                  <a:srgbClr val="FF0000"/>
                </a:solidFill>
              </a:rPr>
              <a:t>안 가</a:t>
            </a:r>
            <a:r>
              <a:rPr lang="ko-KR" altLang="en-US" dirty="0" smtClean="0">
                <a:solidFill>
                  <a:srgbClr val="FF0000"/>
                </a:solidFill>
              </a:rPr>
              <a:t>고 </a:t>
            </a:r>
            <a:r>
              <a:rPr lang="ko-KR" altLang="en-US" dirty="0">
                <a:solidFill>
                  <a:srgbClr val="FF0000"/>
                </a:solidFill>
              </a:rPr>
              <a:t>엄마하고 케이크와 쿠키를 만들 거예요</a:t>
            </a:r>
            <a:r>
              <a:rPr lang="en-US" altLang="ko-KR" sz="3200" dirty="0">
                <a:solidFill>
                  <a:srgbClr val="FF0000"/>
                </a:solidFill>
              </a:rPr>
              <a:t>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: </a:t>
            </a:r>
            <a:r>
              <a:rPr lang="ko-KR" altLang="en-US" dirty="0">
                <a:solidFill>
                  <a:srgbClr val="0000FF"/>
                </a:solidFill>
              </a:rPr>
              <a:t>공원에는 언제 갈 거예요</a:t>
            </a:r>
            <a:r>
              <a:rPr lang="en-US" altLang="ko-KR" dirty="0">
                <a:solidFill>
                  <a:srgbClr val="0000FF"/>
                </a:solidFill>
              </a:rPr>
              <a:t>? </a:t>
            </a:r>
            <a:r>
              <a:rPr lang="en-US" dirty="0"/>
              <a:t>      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   </a:t>
            </a:r>
            <a:r>
              <a:rPr lang="ko-KR" altLang="en-US" dirty="0">
                <a:solidFill>
                  <a:srgbClr val="FF0000"/>
                </a:solidFill>
              </a:rPr>
              <a:t>내일 갈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:</a:t>
            </a:r>
            <a:r>
              <a:rPr lang="ko-KR" altLang="en-US" dirty="0">
                <a:solidFill>
                  <a:srgbClr val="0000FF"/>
                </a:solidFill>
              </a:rPr>
              <a:t>왜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오늘 공원에 안 가요</a:t>
            </a:r>
            <a:r>
              <a:rPr lang="en-US" altLang="ko-KR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        </a:t>
            </a:r>
            <a:r>
              <a:rPr lang="ko-KR" altLang="en-US" dirty="0">
                <a:solidFill>
                  <a:srgbClr val="FF0000"/>
                </a:solidFill>
              </a:rPr>
              <a:t>오늘은 비가 와서 공원에 안 가요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6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419475" y="2720975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 smtClean="0"/>
              <a:t>위의 </a:t>
            </a:r>
            <a:r>
              <a:rPr lang="en-US" altLang="ko-KR" u="sng" dirty="0" err="1" smtClean="0"/>
              <a:t>quizlet</a:t>
            </a:r>
            <a:r>
              <a:rPr lang="ko-KR" altLang="en-US" u="sng" dirty="0" smtClean="0"/>
              <a:t>을 누르면 </a:t>
            </a:r>
            <a:r>
              <a:rPr lang="en-US" altLang="ko-KR" u="sng" dirty="0" err="1" smtClean="0"/>
              <a:t>quizlet</a:t>
            </a:r>
            <a:r>
              <a:rPr lang="en-US" altLang="ko-KR" u="sng" dirty="0" smtClean="0"/>
              <a:t> site</a:t>
            </a:r>
            <a:r>
              <a:rPr lang="ko-KR" altLang="en-US" u="sng" dirty="0" smtClean="0"/>
              <a:t>로 갈 수 있습니다</a:t>
            </a:r>
            <a:r>
              <a:rPr lang="en-US" altLang="ko-KR" u="sng" dirty="0" smtClean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94192" y="2103492"/>
            <a:ext cx="5331374" cy="33855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 smtClean="0">
                <a:solidFill>
                  <a:srgbClr val="0000FF"/>
                </a:solidFill>
              </a:rPr>
              <a:t>사계절은 무슨 </a:t>
            </a:r>
            <a:r>
              <a:rPr lang="ko-KR" altLang="en-US" sz="2800" dirty="0">
                <a:solidFill>
                  <a:srgbClr val="0000FF"/>
                </a:solidFill>
              </a:rPr>
              <a:t>계절이 있어요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/>
              <a:t>봄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여름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가을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겨울이 </a:t>
            </a:r>
            <a:r>
              <a:rPr lang="ko-KR" altLang="en-US" sz="2800" dirty="0"/>
              <a:t>있어요</a:t>
            </a:r>
            <a:r>
              <a:rPr lang="en-US" altLang="ko-KR" sz="2800" dirty="0"/>
              <a:t>.</a:t>
            </a:r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봄 날씨는 어때요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따뜻해요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rgbClr val="2330C2"/>
                </a:solidFill>
              </a:rPr>
              <a:t>여름 날씨는 어때요</a:t>
            </a:r>
            <a:r>
              <a:rPr lang="en-US" altLang="ko-KR" sz="2800" dirty="0">
                <a:solidFill>
                  <a:srgbClr val="2330C2"/>
                </a:solidFill>
              </a:rPr>
              <a:t>?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더워요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6DA3ED2-ECD6-D846-BCE5-B63EA1656E5C}"/>
              </a:ext>
            </a:extLst>
          </p:cNvPr>
          <p:cNvGrpSpPr/>
          <p:nvPr/>
        </p:nvGrpSpPr>
        <p:grpSpPr>
          <a:xfrm>
            <a:off x="166434" y="645910"/>
            <a:ext cx="6709854" cy="4913642"/>
            <a:chOff x="3510138" y="1659380"/>
            <a:chExt cx="5451952" cy="3647451"/>
          </a:xfrm>
        </p:grpSpPr>
        <p:pic>
          <p:nvPicPr>
            <p:cNvPr id="8" name="Picture 7" descr="A close up of a flower&#10;&#10;Description automatically generated">
              <a:extLst>
                <a:ext uri="{FF2B5EF4-FFF2-40B4-BE49-F238E27FC236}">
                  <a16:creationId xmlns="" xmlns:a16="http://schemas.microsoft.com/office/drawing/2014/main" id="{D1EAD295-B718-614D-84E7-4B0B51955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0138" y="1659380"/>
              <a:ext cx="2709697" cy="179987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DB9DE005-5880-2147-92BF-2B2B1A9CBC40}"/>
                </a:ext>
              </a:extLst>
            </p:cNvPr>
            <p:cNvSpPr txBox="1"/>
            <p:nvPr/>
          </p:nvSpPr>
          <p:spPr>
            <a:xfrm>
              <a:off x="4502709" y="3336667"/>
              <a:ext cx="215617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err="1"/>
                <a:t>www.asiae.co.kr</a:t>
              </a:r>
              <a:r>
                <a:rPr lang="en-US" sz="600" dirty="0"/>
                <a:t>/article/2020032012034268193</a:t>
              </a:r>
            </a:p>
          </p:txBody>
        </p:sp>
        <p:pic>
          <p:nvPicPr>
            <p:cNvPr id="10" name="Picture 9" descr="A group of people on a beach near a body of water&#10;&#10;Description automatically generated">
              <a:extLst>
                <a:ext uri="{FF2B5EF4-FFF2-40B4-BE49-F238E27FC236}">
                  <a16:creationId xmlns="" xmlns:a16="http://schemas.microsoft.com/office/drawing/2014/main" id="{6E851ED4-B78F-E746-8C03-08F686765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9835" y="1659380"/>
              <a:ext cx="2393644" cy="179987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B0005BC6-0D23-1C42-899E-9F4660FD2E7B}"/>
                </a:ext>
              </a:extLst>
            </p:cNvPr>
            <p:cNvSpPr txBox="1"/>
            <p:nvPr/>
          </p:nvSpPr>
          <p:spPr>
            <a:xfrm>
              <a:off x="7789935" y="3304839"/>
              <a:ext cx="117215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err="1"/>
                <a:t>blog.hsad.co.kr</a:t>
              </a:r>
              <a:r>
                <a:rPr lang="en-US" sz="600" dirty="0"/>
                <a:t>/2775</a:t>
              </a:r>
            </a:p>
          </p:txBody>
        </p:sp>
        <p:pic>
          <p:nvPicPr>
            <p:cNvPr id="12" name="Picture 11" descr="A tree in the middle of the street&#10;&#10;Description automatically generated">
              <a:extLst>
                <a:ext uri="{FF2B5EF4-FFF2-40B4-BE49-F238E27FC236}">
                  <a16:creationId xmlns="" xmlns:a16="http://schemas.microsoft.com/office/drawing/2014/main" id="{9992FD76-7BC1-D948-A0F1-0EA884C0A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0138" y="3459252"/>
              <a:ext cx="2708406" cy="179987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80A99DE6-862A-4C4D-8F00-372ADB9C4FFC}"/>
                </a:ext>
              </a:extLst>
            </p:cNvPr>
            <p:cNvSpPr txBox="1"/>
            <p:nvPr/>
          </p:nvSpPr>
          <p:spPr>
            <a:xfrm>
              <a:off x="4772848" y="5122165"/>
              <a:ext cx="278719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/>
                <a:t>http://</a:t>
              </a:r>
              <a:r>
                <a:rPr lang="en-US" sz="600" dirty="0" err="1"/>
                <a:t>blog.daum.net</a:t>
              </a:r>
              <a:r>
                <a:rPr lang="en-US" sz="600" dirty="0"/>
                <a:t>/sunny38/11775745</a:t>
              </a:r>
            </a:p>
          </p:txBody>
        </p:sp>
        <p:pic>
          <p:nvPicPr>
            <p:cNvPr id="14" name="Picture 13" descr="A snow covered road&#10;&#10;Description automatically generated">
              <a:extLst>
                <a:ext uri="{FF2B5EF4-FFF2-40B4-BE49-F238E27FC236}">
                  <a16:creationId xmlns="" xmlns:a16="http://schemas.microsoft.com/office/drawing/2014/main" id="{D931F706-5954-8F44-AEFE-48DDA9AB7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8544" y="3459252"/>
              <a:ext cx="2393644" cy="179523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4269B7D0-5536-DA4F-A83A-60D4A4748C24}"/>
                </a:ext>
              </a:extLst>
            </p:cNvPr>
            <p:cNvSpPr txBox="1"/>
            <p:nvPr/>
          </p:nvSpPr>
          <p:spPr>
            <a:xfrm>
              <a:off x="6877433" y="5122165"/>
              <a:ext cx="204951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err="1"/>
                <a:t>donga.com</a:t>
              </a:r>
              <a:r>
                <a:rPr lang="en-US" sz="600" dirty="0"/>
                <a:t>/news/article/all/20191201/98614414/1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631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0803" y="3411546"/>
            <a:ext cx="7048500" cy="2677656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이 그림은 무슨 </a:t>
            </a:r>
            <a:r>
              <a:rPr lang="ko-KR" altLang="en-US" sz="2800" dirty="0" err="1">
                <a:solidFill>
                  <a:srgbClr val="0000FF"/>
                </a:solidFill>
              </a:rPr>
              <a:t>계절이에요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 err="1"/>
              <a:t>가을이에요</a:t>
            </a:r>
            <a:r>
              <a:rPr lang="en-US" altLang="ko-KR" sz="2800" dirty="0"/>
              <a:t>.</a:t>
            </a:r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가을 날씨는 어때요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/>
              <a:t>시원해요</a:t>
            </a:r>
            <a:endParaRPr lang="en-US" altLang="ko-KR" sz="2800" dirty="0"/>
          </a:p>
          <a:p>
            <a:pPr algn="ctr"/>
            <a:r>
              <a:rPr lang="ko-KR" altLang="en-US" sz="2800" dirty="0"/>
              <a:t>바람이 불어요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pic>
        <p:nvPicPr>
          <p:cNvPr id="7" name="Picture 6" descr="A tree in the middle of the street&#10;&#10;Description automatically generated">
            <a:extLst>
              <a:ext uri="{FF2B5EF4-FFF2-40B4-BE49-F238E27FC236}">
                <a16:creationId xmlns="" xmlns:a16="http://schemas.microsoft.com/office/drawing/2014/main" id="{19FE4D33-574B-7648-B149-15246E83F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633" y="68810"/>
            <a:ext cx="4739718" cy="31497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B8F1DE-7628-7347-B5AD-AC023353C2A5}"/>
              </a:ext>
            </a:extLst>
          </p:cNvPr>
          <p:cNvSpPr txBox="1"/>
          <p:nvPr/>
        </p:nvSpPr>
        <p:spPr>
          <a:xfrm>
            <a:off x="6665066" y="3179493"/>
            <a:ext cx="33380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http://</a:t>
            </a:r>
            <a:r>
              <a:rPr lang="en-US" sz="600" dirty="0" err="1"/>
              <a:t>blog.daum.net</a:t>
            </a:r>
            <a:r>
              <a:rPr lang="en-US" sz="600" dirty="0"/>
              <a:t>/sunny38/11775745</a:t>
            </a:r>
          </a:p>
        </p:txBody>
      </p:sp>
    </p:spTree>
    <p:extLst>
      <p:ext uri="{BB962C8B-B14F-4D97-AF65-F5344CB8AC3E}">
        <p14:creationId xmlns:p14="http://schemas.microsoft.com/office/powerpoint/2010/main" val="299385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5111</TotalTime>
  <Words>1188</Words>
  <Application>Microsoft Office PowerPoint</Application>
  <PresentationFormat>Widescreen</PresentationFormat>
  <Paragraphs>296</Paragraphs>
  <Slides>32</Slides>
  <Notes>28</Notes>
  <HiddenSlides>0</HiddenSlides>
  <MMClips>3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맑은 고딕</vt:lpstr>
      <vt:lpstr>나눔고딕</vt:lpstr>
      <vt:lpstr>Arial</vt:lpstr>
      <vt:lpstr>Arial Black</vt:lpstr>
      <vt:lpstr>Calibri</vt:lpstr>
      <vt:lpstr>Tahoma</vt:lpstr>
      <vt:lpstr>Wingdings</vt:lpstr>
      <vt:lpstr>1_Office Theme</vt:lpstr>
      <vt:lpstr>Document</vt:lpstr>
      <vt:lpstr>     재외동포를 위한 한국어 (영어권)   1-2  </vt:lpstr>
      <vt:lpstr>PowerPoint Presentation</vt:lpstr>
      <vt:lpstr>들어가기 (4, 5과 복습입니다)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245</cp:revision>
  <dcterms:created xsi:type="dcterms:W3CDTF">2020-04-18T22:55:50Z</dcterms:created>
  <dcterms:modified xsi:type="dcterms:W3CDTF">2020-07-07T19:28:39Z</dcterms:modified>
</cp:coreProperties>
</file>